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8" r:id="rId2"/>
    <p:sldId id="258" r:id="rId3"/>
    <p:sldId id="288" r:id="rId4"/>
    <p:sldId id="313" r:id="rId5"/>
    <p:sldId id="304" r:id="rId6"/>
    <p:sldId id="305" r:id="rId7"/>
    <p:sldId id="289" r:id="rId8"/>
    <p:sldId id="274" r:id="rId9"/>
    <p:sldId id="298" r:id="rId10"/>
    <p:sldId id="301" r:id="rId11"/>
    <p:sldId id="314" r:id="rId12"/>
    <p:sldId id="315" r:id="rId13"/>
    <p:sldId id="316" r:id="rId14"/>
    <p:sldId id="317" r:id="rId15"/>
    <p:sldId id="318" r:id="rId16"/>
    <p:sldId id="319" r:id="rId17"/>
    <p:sldId id="320" r:id="rId18"/>
    <p:sldId id="299" r:id="rId19"/>
    <p:sldId id="296" r:id="rId20"/>
    <p:sldId id="271" r:id="rId21"/>
    <p:sldId id="270" r:id="rId22"/>
    <p:sldId id="282"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ssane, Suzanne" initials="KS" lastIdx="1" clrIdx="0">
    <p:extLst>
      <p:ext uri="{19B8F6BF-5375-455C-9EA6-DF929625EA0E}">
        <p15:presenceInfo xmlns:p15="http://schemas.microsoft.com/office/powerpoint/2012/main" userId="S-1-5-21-981611209-1925282744-1235820382-1130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6B0"/>
    <a:srgbClr val="1318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106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B3C0BCD-6C16-4143-9A7E-F7F59F40EE4C}" type="datetimeFigureOut">
              <a:rPr lang="en-US" smtClean="0"/>
              <a:t>12/14/2017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A8C65A4-7A25-1547-8AF6-3FC1B41550B2}" type="slidenum">
              <a:rPr lang="en-US" smtClean="0"/>
              <a:t>‹#›</a:t>
            </a:fld>
            <a:endParaRPr lang="en-US" dirty="0"/>
          </a:p>
        </p:txBody>
      </p:sp>
    </p:spTree>
    <p:extLst>
      <p:ext uri="{BB962C8B-B14F-4D97-AF65-F5344CB8AC3E}">
        <p14:creationId xmlns:p14="http://schemas.microsoft.com/office/powerpoint/2010/main" val="24804305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F5D0EE-B847-7C48-8213-DFE1EC7958C5}" type="slidenum">
              <a:rPr lang="en-US" smtClean="0"/>
              <a:pPr/>
              <a:t>1</a:t>
            </a:fld>
            <a:endParaRPr lang="en-US" dirty="0"/>
          </a:p>
        </p:txBody>
      </p:sp>
    </p:spTree>
    <p:extLst>
      <p:ext uri="{BB962C8B-B14F-4D97-AF65-F5344CB8AC3E}">
        <p14:creationId xmlns:p14="http://schemas.microsoft.com/office/powerpoint/2010/main" val="3376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ea typeface="ＭＳ Ｐゴシック" panose="020B0600070205080204" pitchFamily="34" charset="-128"/>
                <a:cs typeface="Arial" panose="020B0604020202020204" pitchFamily="34" charset="0"/>
              </a:rPr>
              <a:t>Adult children can set up their own HSA to pay for their own medical expenses.  For more information about tax dependents please see this IRS publication and review the Qualifying Child information: </a:t>
            </a:r>
            <a:endParaRPr lang="en-US" dirty="0"/>
          </a:p>
        </p:txBody>
      </p:sp>
      <p:sp>
        <p:nvSpPr>
          <p:cNvPr id="4" name="Slide Number Placeholder 3"/>
          <p:cNvSpPr>
            <a:spLocks noGrp="1"/>
          </p:cNvSpPr>
          <p:nvPr>
            <p:ph type="sldNum" sz="quarter" idx="10"/>
          </p:nvPr>
        </p:nvSpPr>
        <p:spPr/>
        <p:txBody>
          <a:bodyPr/>
          <a:lstStyle/>
          <a:p>
            <a:fld id="{EA8C65A4-7A25-1547-8AF6-3FC1B41550B2}" type="slidenum">
              <a:rPr lang="en-US" smtClean="0"/>
              <a:t>2</a:t>
            </a:fld>
            <a:endParaRPr lang="en-US" dirty="0"/>
          </a:p>
        </p:txBody>
      </p:sp>
    </p:spTree>
    <p:extLst>
      <p:ext uri="{BB962C8B-B14F-4D97-AF65-F5344CB8AC3E}">
        <p14:creationId xmlns:p14="http://schemas.microsoft.com/office/powerpoint/2010/main" val="2131444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C65A4-7A25-1547-8AF6-3FC1B41550B2}" type="slidenum">
              <a:rPr lang="en-US" smtClean="0"/>
              <a:t>3</a:t>
            </a:fld>
            <a:endParaRPr lang="en-US" dirty="0"/>
          </a:p>
        </p:txBody>
      </p:sp>
    </p:spTree>
    <p:extLst>
      <p:ext uri="{BB962C8B-B14F-4D97-AF65-F5344CB8AC3E}">
        <p14:creationId xmlns:p14="http://schemas.microsoft.com/office/powerpoint/2010/main" val="795480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C65A4-7A25-1547-8AF6-3FC1B41550B2}" type="slidenum">
              <a:rPr lang="en-US" smtClean="0"/>
              <a:t>4</a:t>
            </a:fld>
            <a:endParaRPr lang="en-US" dirty="0"/>
          </a:p>
        </p:txBody>
      </p:sp>
    </p:spTree>
    <p:extLst>
      <p:ext uri="{BB962C8B-B14F-4D97-AF65-F5344CB8AC3E}">
        <p14:creationId xmlns:p14="http://schemas.microsoft.com/office/powerpoint/2010/main" val="942234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8DF033-574D-43AD-8DEC-2B86F65FCF61}" type="slidenum">
              <a:rPr lang="en-US" altLang="en-US" smtClean="0">
                <a:solidFill>
                  <a:srgbClr val="000000"/>
                </a:solidFill>
              </a:rPr>
              <a:pPr>
                <a:defRPr/>
              </a:pPr>
              <a:t>12</a:t>
            </a:fld>
            <a:endParaRPr lang="en-US" altLang="en-US">
              <a:solidFill>
                <a:srgbClr val="000000"/>
              </a:solidFill>
            </a:endParaRPr>
          </a:p>
        </p:txBody>
      </p:sp>
    </p:spTree>
    <p:extLst>
      <p:ext uri="{BB962C8B-B14F-4D97-AF65-F5344CB8AC3E}">
        <p14:creationId xmlns:p14="http://schemas.microsoft.com/office/powerpoint/2010/main" val="1805897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Karen is enrolled with Individual coverage. </a:t>
            </a:r>
          </a:p>
          <a:p>
            <a:pPr>
              <a:buFont typeface="Arial" panose="020B0604020202020204" pitchFamily="34" charset="0"/>
              <a:buNone/>
              <a:defRPr/>
            </a:pPr>
            <a:endParaRPr lang="en-US" dirty="0" smtClean="0"/>
          </a:p>
          <a:p>
            <a:pPr marL="171450" indent="-171450">
              <a:buFont typeface="Arial" panose="020B0604020202020204" pitchFamily="34" charset="0"/>
              <a:buChar char="•"/>
              <a:defRPr/>
            </a:pPr>
            <a:r>
              <a:rPr lang="en-US" dirty="0" smtClean="0"/>
              <a:t>She visits her primary care for her yearly physical </a:t>
            </a:r>
          </a:p>
          <a:p>
            <a:pPr marL="171450" indent="-171450">
              <a:buFont typeface="Arial" panose="020B0604020202020204" pitchFamily="34" charset="0"/>
              <a:buChar char="•"/>
              <a:defRPr/>
            </a:pPr>
            <a:r>
              <a:rPr lang="en-US" dirty="0" smtClean="0"/>
              <a:t>She has one sick visit requiring a prescription antibiotic</a:t>
            </a:r>
          </a:p>
          <a:p>
            <a:pPr marL="171450" indent="-171450">
              <a:buFont typeface="Arial" panose="020B0604020202020204" pitchFamily="34" charset="0"/>
              <a:buChar char="•"/>
              <a:defRPr/>
            </a:pPr>
            <a:r>
              <a:rPr lang="en-US" dirty="0" smtClean="0"/>
              <a:t>She sees her dermatologist for a yearly skin check</a:t>
            </a:r>
          </a:p>
          <a:p>
            <a:pPr marL="171450" indent="-171450">
              <a:buFont typeface="Arial" panose="020B0604020202020204" pitchFamily="34" charset="0"/>
              <a:buChar char="•"/>
              <a:defRPr/>
            </a:pPr>
            <a:endParaRPr lang="en-US" dirty="0" smtClean="0"/>
          </a:p>
          <a:p>
            <a:pPr>
              <a:defRPr/>
            </a:pPr>
            <a:endParaRPr lang="en-US" dirty="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fld id="{A0A2D0DF-B137-4D9B-8D42-48953EBC9B73}" type="slidenum">
              <a:rPr lang="en-US" altLang="en-US" sz="1200" smtClean="0">
                <a:solidFill>
                  <a:srgbClr val="000000"/>
                </a:solidFill>
                <a:latin typeface="Arial" panose="020B0604020202020204" pitchFamily="34" charset="0"/>
              </a:rPr>
              <a:pPr/>
              <a:t>14</a:t>
            </a:fld>
            <a:endParaRPr lang="en-US" altLang="en-US" sz="12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582798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Kevin is enrolled with individual Coverage</a:t>
            </a:r>
          </a:p>
          <a:p>
            <a:pPr>
              <a:defRPr/>
            </a:pPr>
            <a:endParaRPr lang="en-US" dirty="0" smtClean="0"/>
          </a:p>
          <a:p>
            <a:pPr marL="171450" indent="-171450">
              <a:buFont typeface="Arial" panose="020B0604020202020204" pitchFamily="34" charset="0"/>
              <a:buChar char="•"/>
              <a:defRPr/>
            </a:pPr>
            <a:r>
              <a:rPr lang="en-US" dirty="0" smtClean="0"/>
              <a:t>He sees his primary care for his yearly physical</a:t>
            </a:r>
          </a:p>
          <a:p>
            <a:pPr marL="171450" indent="-171450">
              <a:buFont typeface="Arial" panose="020B0604020202020204" pitchFamily="34" charset="0"/>
              <a:buChar char="•"/>
              <a:defRPr/>
            </a:pPr>
            <a:r>
              <a:rPr lang="en-US" dirty="0" smtClean="0"/>
              <a:t>He has 2 sick visits and 3 prescriptions</a:t>
            </a:r>
          </a:p>
          <a:p>
            <a:pPr marL="171450" indent="-171450">
              <a:buFont typeface="Arial" panose="020B0604020202020204" pitchFamily="34" charset="0"/>
              <a:buChar char="•"/>
              <a:defRPr/>
            </a:pPr>
            <a:r>
              <a:rPr lang="en-US" dirty="0" smtClean="0"/>
              <a:t>He has 2 follow up appointments with a specialist</a:t>
            </a:r>
          </a:p>
          <a:p>
            <a:pPr marL="171450" indent="-171450">
              <a:buFont typeface="Arial" panose="020B0604020202020204" pitchFamily="34" charset="0"/>
              <a:buChar char="•"/>
              <a:defRPr/>
            </a:pPr>
            <a:r>
              <a:rPr lang="en-US" dirty="0" smtClean="0"/>
              <a:t>1 MRI and </a:t>
            </a:r>
          </a:p>
          <a:p>
            <a:pPr marL="171450" indent="-171450">
              <a:buFont typeface="Arial" panose="020B0604020202020204" pitchFamily="34" charset="0"/>
              <a:buChar char="•"/>
              <a:defRPr/>
            </a:pPr>
            <a:r>
              <a:rPr lang="en-US" dirty="0" smtClean="0"/>
              <a:t>5 PT visits</a:t>
            </a:r>
          </a:p>
          <a:p>
            <a:pPr marL="171450" indent="-171450">
              <a:buFont typeface="Arial" panose="020B0604020202020204" pitchFamily="34" charset="0"/>
              <a:buChar char="•"/>
              <a:defRPr/>
            </a:pPr>
            <a:endParaRPr lang="en-US"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fld id="{BD8FE974-6D5A-4B62-B017-2802B92C8650}" type="slidenum">
              <a:rPr lang="en-US" altLang="en-US" sz="1200" smtClean="0">
                <a:solidFill>
                  <a:srgbClr val="000000"/>
                </a:solidFill>
                <a:latin typeface="Arial" panose="020B0604020202020204" pitchFamily="34" charset="0"/>
              </a:rPr>
              <a:pPr/>
              <a:t>15</a:t>
            </a:fld>
            <a:endParaRPr lang="en-US" altLang="en-US" sz="12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74206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John  and his wife are enrolled with family coverage</a:t>
            </a:r>
          </a:p>
          <a:p>
            <a:pPr>
              <a:defRPr/>
            </a:pPr>
            <a:endParaRPr lang="en-US" dirty="0" smtClean="0"/>
          </a:p>
          <a:p>
            <a:pPr marL="171450" indent="-171450">
              <a:buFont typeface="Arial" panose="020B0604020202020204" pitchFamily="34" charset="0"/>
              <a:buChar char="•"/>
              <a:defRPr/>
            </a:pPr>
            <a:r>
              <a:rPr lang="en-US" dirty="0" smtClean="0"/>
              <a:t>They both have their yearly physicals</a:t>
            </a:r>
          </a:p>
          <a:p>
            <a:pPr marL="171450" indent="-171450">
              <a:buFont typeface="Arial" panose="020B0604020202020204" pitchFamily="34" charset="0"/>
              <a:buChar char="•"/>
              <a:defRPr/>
            </a:pPr>
            <a:r>
              <a:rPr lang="en-US" dirty="0" smtClean="0"/>
              <a:t>John takes monthly medications for high cholesterol, high blood pressure and a diabetes prevention medication</a:t>
            </a:r>
          </a:p>
          <a:p>
            <a:pPr marL="171450" indent="-171450">
              <a:buFont typeface="Arial" panose="020B0604020202020204" pitchFamily="34" charset="0"/>
              <a:buChar char="•"/>
              <a:defRPr/>
            </a:pPr>
            <a:r>
              <a:rPr lang="en-US" dirty="0" smtClean="0"/>
              <a:t>John sees his cardiologist and an endocrinologist once a year</a:t>
            </a:r>
          </a:p>
          <a:p>
            <a:pPr marL="171450" indent="-171450">
              <a:buFont typeface="Arial" panose="020B0604020202020204" pitchFamily="34" charset="0"/>
              <a:buChar char="•"/>
              <a:defRPr/>
            </a:pPr>
            <a:r>
              <a:rPr lang="en-US" dirty="0" smtClean="0"/>
              <a:t>John’s wife has one sick visit</a:t>
            </a:r>
          </a:p>
          <a:p>
            <a:pPr>
              <a:defRPr/>
            </a:pPr>
            <a:endParaRPr lang="en-US" dirty="0" smtClean="0"/>
          </a:p>
          <a:p>
            <a:pPr>
              <a:defRPr/>
            </a:pPr>
            <a:endParaRPr lang="en-US" dirty="0" smtClean="0"/>
          </a:p>
          <a:p>
            <a:pPr>
              <a:defRPr/>
            </a:pPr>
            <a:endParaRPr lang="en-US" dirty="0" smtClean="0"/>
          </a:p>
          <a:p>
            <a:pPr>
              <a:buFont typeface="Arial" panose="020B0604020202020204" pitchFamily="34" charset="0"/>
              <a:buNone/>
              <a:defRPr/>
            </a:pPr>
            <a:endParaRPr lang="en-US" dirty="0" smtClean="0"/>
          </a:p>
          <a:p>
            <a:pPr>
              <a:buFont typeface="Arial" panose="020B0604020202020204" pitchFamily="34" charset="0"/>
              <a:buNone/>
              <a:defRPr/>
            </a:pPr>
            <a:endParaRPr lang="en-US" dirty="0" smtClean="0"/>
          </a:p>
          <a:p>
            <a:pPr>
              <a:buFont typeface="Arial" panose="020B0604020202020204" pitchFamily="34" charset="0"/>
              <a:buNone/>
              <a:defRPr/>
            </a:pPr>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fld id="{81C5BC9D-FFA2-4B58-B718-4B49B19A96A0}" type="slidenum">
              <a:rPr lang="en-US" altLang="en-US" sz="1200" smtClean="0">
                <a:solidFill>
                  <a:srgbClr val="000000"/>
                </a:solidFill>
                <a:latin typeface="Arial" panose="020B0604020202020204" pitchFamily="34" charset="0"/>
              </a:rPr>
              <a:pPr/>
              <a:t>16</a:t>
            </a:fld>
            <a:endParaRPr lang="en-US" altLang="en-US" sz="12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978799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Jen, her husband and their two children are covered on a family plan</a:t>
            </a:r>
          </a:p>
          <a:p>
            <a:pPr>
              <a:defRPr/>
            </a:pPr>
            <a:endParaRPr lang="en-US" dirty="0" smtClean="0"/>
          </a:p>
          <a:p>
            <a:pPr marL="171450" indent="-171450">
              <a:buFont typeface="Arial" panose="020B0604020202020204" pitchFamily="34" charset="0"/>
              <a:buChar char="•"/>
              <a:defRPr/>
            </a:pPr>
            <a:r>
              <a:rPr lang="en-US" dirty="0" smtClean="0"/>
              <a:t>All have their yearly physicals</a:t>
            </a:r>
          </a:p>
          <a:p>
            <a:pPr marL="171450" indent="-171450">
              <a:buFont typeface="Arial" panose="020B0604020202020204" pitchFamily="34" charset="0"/>
              <a:buChar char="•"/>
              <a:defRPr/>
            </a:pPr>
            <a:r>
              <a:rPr lang="en-US" dirty="0" smtClean="0"/>
              <a:t>One of the children has asthma and takes </a:t>
            </a:r>
            <a:r>
              <a:rPr lang="en-US" dirty="0" err="1" smtClean="0"/>
              <a:t>flovent</a:t>
            </a:r>
            <a:endParaRPr lang="en-US" dirty="0" smtClean="0"/>
          </a:p>
          <a:p>
            <a:pPr marL="171450" indent="-171450">
              <a:buFont typeface="Arial" panose="020B0604020202020204" pitchFamily="34" charset="0"/>
              <a:buChar char="•"/>
              <a:defRPr/>
            </a:pPr>
            <a:r>
              <a:rPr lang="en-US" dirty="0" smtClean="0"/>
              <a:t>They have 5 sick visits and 3 negative throat cultures</a:t>
            </a:r>
          </a:p>
          <a:p>
            <a:pPr marL="171450" indent="-171450">
              <a:buFont typeface="Arial" panose="020B0604020202020204" pitchFamily="34" charset="0"/>
              <a:buChar char="•"/>
              <a:defRPr/>
            </a:pPr>
            <a:r>
              <a:rPr lang="en-US" dirty="0" smtClean="0"/>
              <a:t>One of the children hurts her knee in soccer and needs an MRI</a:t>
            </a:r>
          </a:p>
          <a:p>
            <a:pPr marL="171450" indent="-171450">
              <a:buFont typeface="Arial" panose="020B0604020202020204" pitchFamily="34" charset="0"/>
              <a:buChar char="•"/>
              <a:defRPr/>
            </a:pPr>
            <a:r>
              <a:rPr lang="en-US" dirty="0" smtClean="0"/>
              <a:t>Jen’s husband has surgery and PT</a:t>
            </a:r>
          </a:p>
          <a:p>
            <a:pPr marL="171450" indent="-171450">
              <a:buFont typeface="Arial" panose="020B0604020202020204" pitchFamily="34" charset="0"/>
              <a:buChar char="•"/>
              <a:defRPr/>
            </a:pPr>
            <a:r>
              <a:rPr lang="en-US" dirty="0" smtClean="0"/>
              <a:t>They have one ER visit due to a possible concussion</a:t>
            </a:r>
          </a:p>
          <a:p>
            <a:pPr marL="171450" indent="-171450">
              <a:buFont typeface="Arial" panose="020B0604020202020204" pitchFamily="34" charset="0"/>
              <a:buChar char="•"/>
              <a:defRPr/>
            </a:pPr>
            <a:endParaRPr lang="en-US" dirty="0" smtClean="0"/>
          </a:p>
          <a:p>
            <a:pPr marL="171450" indent="-171450">
              <a:buFont typeface="Arial" panose="020B0604020202020204" pitchFamily="34" charset="0"/>
              <a:buChar char="•"/>
              <a:defRPr/>
            </a:pPr>
            <a:endParaRPr lang="en-US" dirty="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fld id="{C850CA6E-B706-4D51-8DAE-8DD2EAB0E1AA}" type="slidenum">
              <a:rPr lang="en-US" altLang="en-US" sz="1200" smtClean="0">
                <a:solidFill>
                  <a:srgbClr val="000000"/>
                </a:solidFill>
                <a:latin typeface="Arial" panose="020B0604020202020204" pitchFamily="34" charset="0"/>
              </a:rPr>
              <a:pPr/>
              <a:t>17</a:t>
            </a:fld>
            <a:endParaRPr lang="en-US" altLang="en-US" sz="12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2886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C85A7B-8280-41C1-9F0D-F236E8003086}" type="datetime1">
              <a:rPr lang="en-US" smtClean="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28EAD0-2E51-DF47-9A5A-CFC1CEC7EB22}" type="slidenum">
              <a:rPr lang="en-US" smtClean="0"/>
              <a:t>‹#›</a:t>
            </a:fld>
            <a:endParaRPr lang="en-US" dirty="0"/>
          </a:p>
        </p:txBody>
      </p:sp>
    </p:spTree>
    <p:extLst>
      <p:ext uri="{BB962C8B-B14F-4D97-AF65-F5344CB8AC3E}">
        <p14:creationId xmlns:p14="http://schemas.microsoft.com/office/powerpoint/2010/main" val="390021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3D280-76AA-4C6F-8E68-5A8593A1C141}" type="datetime1">
              <a:rPr lang="en-US" smtClean="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28EAD0-2E51-DF47-9A5A-CFC1CEC7EB22}" type="slidenum">
              <a:rPr lang="en-US" smtClean="0"/>
              <a:t>‹#›</a:t>
            </a:fld>
            <a:endParaRPr lang="en-US" dirty="0"/>
          </a:p>
        </p:txBody>
      </p:sp>
    </p:spTree>
    <p:extLst>
      <p:ext uri="{BB962C8B-B14F-4D97-AF65-F5344CB8AC3E}">
        <p14:creationId xmlns:p14="http://schemas.microsoft.com/office/powerpoint/2010/main" val="2319596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EE4C8-A539-4381-8357-60B8CA80291E}" type="datetime1">
              <a:rPr lang="en-US" smtClean="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28EAD0-2E51-DF47-9A5A-CFC1CEC7EB22}" type="slidenum">
              <a:rPr lang="en-US" smtClean="0"/>
              <a:t>‹#›</a:t>
            </a:fld>
            <a:endParaRPr lang="en-US" dirty="0"/>
          </a:p>
        </p:txBody>
      </p:sp>
    </p:spTree>
    <p:extLst>
      <p:ext uri="{BB962C8B-B14F-4D97-AF65-F5344CB8AC3E}">
        <p14:creationId xmlns:p14="http://schemas.microsoft.com/office/powerpoint/2010/main" val="3103068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54000" y="6531802"/>
            <a:ext cx="5080000" cy="200055"/>
          </a:xfrm>
          <a:prstGeom prst="rect">
            <a:avLst/>
          </a:prstGeom>
        </p:spPr>
        <p:txBody>
          <a:bodyPr wrap="square">
            <a:spAutoFit/>
          </a:bodyPr>
          <a:lstStyle/>
          <a:p>
            <a:r>
              <a:rPr lang="en-US" sz="700" dirty="0">
                <a:latin typeface="Arial"/>
                <a:cs typeface="Arial"/>
              </a:rPr>
              <a:t>Blue Cross Blue Shield of Massachusetts is an Independent Licensee of the Blue Cross and Blue Shield Association</a:t>
            </a:r>
          </a:p>
        </p:txBody>
      </p:sp>
      <p:grpSp>
        <p:nvGrpSpPr>
          <p:cNvPr id="8" name="Group 12"/>
          <p:cNvGrpSpPr>
            <a:grpSpLocks/>
          </p:cNvGrpSpPr>
          <p:nvPr userDrawn="1"/>
        </p:nvGrpSpPr>
        <p:grpSpPr bwMode="auto">
          <a:xfrm>
            <a:off x="8805793" y="6603612"/>
            <a:ext cx="328868" cy="218267"/>
            <a:chOff x="8610599" y="6492430"/>
            <a:chExt cx="533400" cy="354589"/>
          </a:xfrm>
        </p:grpSpPr>
        <p:sp>
          <p:nvSpPr>
            <p:cNvPr id="9" name="Parallelogram 8"/>
            <p:cNvSpPr/>
            <p:nvPr userDrawn="1"/>
          </p:nvSpPr>
          <p:spPr>
            <a:xfrm rot="5400000" flipH="1" flipV="1">
              <a:off x="8520669" y="6649139"/>
              <a:ext cx="290986" cy="104775"/>
            </a:xfrm>
            <a:prstGeom prst="parallelogram">
              <a:avLst>
                <a:gd name="adj" fmla="val 5970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latin typeface="Arial"/>
              </a:endParaRPr>
            </a:p>
          </p:txBody>
        </p:sp>
        <p:sp>
          <p:nvSpPr>
            <p:cNvPr id="10" name="Rectangle 9"/>
            <p:cNvSpPr/>
            <p:nvPr userDrawn="1"/>
          </p:nvSpPr>
          <p:spPr>
            <a:xfrm flipH="1">
              <a:off x="8610599" y="6492430"/>
              <a:ext cx="533400" cy="28621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latin typeface="Arial"/>
              </a:endParaRPr>
            </a:p>
          </p:txBody>
        </p:sp>
      </p:grpSp>
      <p:sp>
        <p:nvSpPr>
          <p:cNvPr id="11" name="Slide Number Placeholder 5"/>
          <p:cNvSpPr txBox="1">
            <a:spLocks/>
          </p:cNvSpPr>
          <p:nvPr userDrawn="1"/>
        </p:nvSpPr>
        <p:spPr>
          <a:xfrm>
            <a:off x="8793205" y="6608944"/>
            <a:ext cx="346364" cy="161558"/>
          </a:xfrm>
          <a:prstGeom prst="rect">
            <a:avLst/>
          </a:prstGeom>
          <a:noFill/>
          <a:ln w="9525" cap="flat" cmpd="sng" algn="ctr">
            <a:noFill/>
            <a:prstDash val="solid"/>
          </a:ln>
          <a:effectLst/>
        </p:spPr>
        <p:style>
          <a:lnRef idx="1">
            <a:schemeClr val="accent1"/>
          </a:lnRef>
          <a:fillRef idx="2">
            <a:schemeClr val="accent1"/>
          </a:fillRef>
          <a:effectRef idx="1">
            <a:schemeClr val="accent1"/>
          </a:effectRef>
          <a:fontRef idx="none"/>
        </p:style>
        <p:txBody>
          <a:bodyPr lIns="91418" tIns="45709" rIns="91418" bIns="45709" anchor="ctr"/>
          <a:lstStyle>
            <a:defPPr>
              <a:defRPr lang="en-US"/>
            </a:defPPr>
            <a:lvl1pPr marL="0" algn="ctr" defTabSz="914400" rtl="0" eaLnBrk="1" latinLnBrk="0" hangingPunct="1">
              <a:defRPr sz="100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1055044E-3304-4EA7-9A0A-11A248144984}" type="slidenum">
              <a:rPr lang="en-US" sz="900" smtClean="0">
                <a:latin typeface="Arial"/>
                <a:cs typeface="Arial"/>
              </a:rPr>
              <a:pPr fontAlgn="auto">
                <a:spcBef>
                  <a:spcPts val="0"/>
                </a:spcBef>
                <a:spcAft>
                  <a:spcPts val="0"/>
                </a:spcAft>
                <a:defRPr/>
              </a:pPr>
              <a:t>‹#›</a:t>
            </a:fld>
            <a:endParaRPr lang="en-US" sz="900" dirty="0">
              <a:latin typeface="Arial"/>
              <a:cs typeface="Arial"/>
            </a:endParaRPr>
          </a:p>
        </p:txBody>
      </p:sp>
    </p:spTree>
    <p:extLst>
      <p:ext uri="{BB962C8B-B14F-4D97-AF65-F5344CB8AC3E}">
        <p14:creationId xmlns:p14="http://schemas.microsoft.com/office/powerpoint/2010/main" val="393265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BB3EC1-0F7B-452D-9020-1ADC419CA76C}" type="datetime1">
              <a:rPr lang="en-US" smtClean="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28EAD0-2E51-DF47-9A5A-CFC1CEC7EB22}" type="slidenum">
              <a:rPr lang="en-US" smtClean="0"/>
              <a:t>‹#›</a:t>
            </a:fld>
            <a:endParaRPr lang="en-US" dirty="0"/>
          </a:p>
        </p:txBody>
      </p:sp>
    </p:spTree>
    <p:extLst>
      <p:ext uri="{BB962C8B-B14F-4D97-AF65-F5344CB8AC3E}">
        <p14:creationId xmlns:p14="http://schemas.microsoft.com/office/powerpoint/2010/main" val="70391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A59F7A-669B-4BDA-B3F3-9BF09290D390}" type="datetime1">
              <a:rPr lang="en-US" smtClean="0"/>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28EAD0-2E51-DF47-9A5A-CFC1CEC7EB22}" type="slidenum">
              <a:rPr lang="en-US" smtClean="0"/>
              <a:t>‹#›</a:t>
            </a:fld>
            <a:endParaRPr lang="en-US" dirty="0"/>
          </a:p>
        </p:txBody>
      </p:sp>
    </p:spTree>
    <p:extLst>
      <p:ext uri="{BB962C8B-B14F-4D97-AF65-F5344CB8AC3E}">
        <p14:creationId xmlns:p14="http://schemas.microsoft.com/office/powerpoint/2010/main" val="305376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C93CC6-60BA-4EB3-AB4F-5877AB224FAD}" type="datetime1">
              <a:rPr lang="en-US" smtClean="0"/>
              <a:t>12/14/2017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28EAD0-2E51-DF47-9A5A-CFC1CEC7EB22}" type="slidenum">
              <a:rPr lang="en-US" smtClean="0"/>
              <a:t>‹#›</a:t>
            </a:fld>
            <a:endParaRPr lang="en-US" dirty="0"/>
          </a:p>
        </p:txBody>
      </p:sp>
    </p:spTree>
    <p:extLst>
      <p:ext uri="{BB962C8B-B14F-4D97-AF65-F5344CB8AC3E}">
        <p14:creationId xmlns:p14="http://schemas.microsoft.com/office/powerpoint/2010/main" val="362976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CAD322-32A3-4B16-9CE8-FA099F7843B4}" type="datetime1">
              <a:rPr lang="en-US" smtClean="0"/>
              <a:t>12/14/2017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28EAD0-2E51-DF47-9A5A-CFC1CEC7EB22}" type="slidenum">
              <a:rPr lang="en-US" smtClean="0"/>
              <a:t>‹#›</a:t>
            </a:fld>
            <a:endParaRPr lang="en-US" dirty="0"/>
          </a:p>
        </p:txBody>
      </p:sp>
    </p:spTree>
    <p:extLst>
      <p:ext uri="{BB962C8B-B14F-4D97-AF65-F5344CB8AC3E}">
        <p14:creationId xmlns:p14="http://schemas.microsoft.com/office/powerpoint/2010/main" val="3905667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254000" y="6531802"/>
            <a:ext cx="5080000" cy="200055"/>
          </a:xfrm>
          <a:prstGeom prst="rect">
            <a:avLst/>
          </a:prstGeom>
        </p:spPr>
        <p:txBody>
          <a:bodyPr wrap="square">
            <a:spAutoFit/>
          </a:bodyPr>
          <a:lstStyle/>
          <a:p>
            <a:r>
              <a:rPr lang="en-US" sz="700" dirty="0">
                <a:latin typeface="Arial"/>
                <a:cs typeface="Arial"/>
              </a:rPr>
              <a:t>Blue Cross Blue Shield of Massachusetts is an Independent Licensee of the Blue Cross and Blue Shield Association</a:t>
            </a:r>
          </a:p>
        </p:txBody>
      </p:sp>
      <p:grpSp>
        <p:nvGrpSpPr>
          <p:cNvPr id="8" name="Group 12"/>
          <p:cNvGrpSpPr>
            <a:grpSpLocks/>
          </p:cNvGrpSpPr>
          <p:nvPr userDrawn="1"/>
        </p:nvGrpSpPr>
        <p:grpSpPr bwMode="auto">
          <a:xfrm>
            <a:off x="8805793" y="6603612"/>
            <a:ext cx="328868" cy="218267"/>
            <a:chOff x="8610599" y="6492430"/>
            <a:chExt cx="533400" cy="354589"/>
          </a:xfrm>
        </p:grpSpPr>
        <p:sp>
          <p:nvSpPr>
            <p:cNvPr id="9" name="Parallelogram 8"/>
            <p:cNvSpPr/>
            <p:nvPr userDrawn="1"/>
          </p:nvSpPr>
          <p:spPr>
            <a:xfrm rot="5400000" flipH="1" flipV="1">
              <a:off x="8520669" y="6649139"/>
              <a:ext cx="290986" cy="104775"/>
            </a:xfrm>
            <a:prstGeom prst="parallelogram">
              <a:avLst>
                <a:gd name="adj" fmla="val 5970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latin typeface="Arial"/>
              </a:endParaRPr>
            </a:p>
          </p:txBody>
        </p:sp>
        <p:sp>
          <p:nvSpPr>
            <p:cNvPr id="10" name="Rectangle 9"/>
            <p:cNvSpPr/>
            <p:nvPr userDrawn="1"/>
          </p:nvSpPr>
          <p:spPr>
            <a:xfrm flipH="1">
              <a:off x="8610599" y="6492430"/>
              <a:ext cx="533400" cy="28621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latin typeface="Arial"/>
              </a:endParaRPr>
            </a:p>
          </p:txBody>
        </p:sp>
      </p:grpSp>
      <p:sp>
        <p:nvSpPr>
          <p:cNvPr id="7" name="Slide Number Placeholder 5"/>
          <p:cNvSpPr txBox="1">
            <a:spLocks/>
          </p:cNvSpPr>
          <p:nvPr userDrawn="1"/>
        </p:nvSpPr>
        <p:spPr>
          <a:xfrm>
            <a:off x="8793205" y="6608944"/>
            <a:ext cx="346364" cy="161558"/>
          </a:xfrm>
          <a:prstGeom prst="rect">
            <a:avLst/>
          </a:prstGeom>
          <a:noFill/>
          <a:ln w="9525" cap="flat" cmpd="sng" algn="ctr">
            <a:noFill/>
            <a:prstDash val="solid"/>
          </a:ln>
          <a:effectLst/>
        </p:spPr>
        <p:style>
          <a:lnRef idx="1">
            <a:schemeClr val="accent1"/>
          </a:lnRef>
          <a:fillRef idx="2">
            <a:schemeClr val="accent1"/>
          </a:fillRef>
          <a:effectRef idx="1">
            <a:schemeClr val="accent1"/>
          </a:effectRef>
          <a:fontRef idx="none"/>
        </p:style>
        <p:txBody>
          <a:bodyPr lIns="91418" tIns="45709" rIns="91418" bIns="45709" anchor="ctr"/>
          <a:lstStyle>
            <a:defPPr>
              <a:defRPr lang="en-US"/>
            </a:defPPr>
            <a:lvl1pPr marL="0" algn="ctr" defTabSz="914400" rtl="0" eaLnBrk="1" latinLnBrk="0" hangingPunct="1">
              <a:defRPr sz="100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1055044E-3304-4EA7-9A0A-11A248144984}" type="slidenum">
              <a:rPr lang="en-US" sz="900" smtClean="0">
                <a:latin typeface="Arial"/>
                <a:cs typeface="Arial"/>
              </a:rPr>
              <a:pPr fontAlgn="auto">
                <a:spcBef>
                  <a:spcPts val="0"/>
                </a:spcBef>
                <a:spcAft>
                  <a:spcPts val="0"/>
                </a:spcAft>
                <a:defRPr/>
              </a:pPr>
              <a:t>‹#›</a:t>
            </a:fld>
            <a:endParaRPr lang="en-US" sz="900" dirty="0">
              <a:latin typeface="Arial"/>
              <a:cs typeface="Arial"/>
            </a:endParaRPr>
          </a:p>
        </p:txBody>
      </p:sp>
    </p:spTree>
    <p:extLst>
      <p:ext uri="{BB962C8B-B14F-4D97-AF65-F5344CB8AC3E}">
        <p14:creationId xmlns:p14="http://schemas.microsoft.com/office/powerpoint/2010/main" val="326316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0AB2F-D92A-4843-8F4F-1271F54F8066}" type="datetime1">
              <a:rPr lang="en-US" smtClean="0"/>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28EAD0-2E51-DF47-9A5A-CFC1CEC7EB22}" type="slidenum">
              <a:rPr lang="en-US" smtClean="0"/>
              <a:t>‹#›</a:t>
            </a:fld>
            <a:endParaRPr lang="en-US" dirty="0"/>
          </a:p>
        </p:txBody>
      </p:sp>
    </p:spTree>
    <p:extLst>
      <p:ext uri="{BB962C8B-B14F-4D97-AF65-F5344CB8AC3E}">
        <p14:creationId xmlns:p14="http://schemas.microsoft.com/office/powerpoint/2010/main" val="252596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8C740-A21D-47BC-AAC9-54A844536E94}" type="datetime1">
              <a:rPr lang="en-US" smtClean="0"/>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28EAD0-2E51-DF47-9A5A-CFC1CEC7EB22}" type="slidenum">
              <a:rPr lang="en-US" smtClean="0"/>
              <a:t>‹#›</a:t>
            </a:fld>
            <a:endParaRPr lang="en-US" dirty="0"/>
          </a:p>
        </p:txBody>
      </p:sp>
    </p:spTree>
    <p:extLst>
      <p:ext uri="{BB962C8B-B14F-4D97-AF65-F5344CB8AC3E}">
        <p14:creationId xmlns:p14="http://schemas.microsoft.com/office/powerpoint/2010/main" val="72150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2505F-4580-4F6F-B748-2665A43FFDB9}" type="datetime1">
              <a:rPr lang="en-US" smtClean="0"/>
              <a:t>12/14/2017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8EAD0-2E51-DF47-9A5A-CFC1CEC7EB22}" type="slidenum">
              <a:rPr lang="en-US" smtClean="0"/>
              <a:t>‹#›</a:t>
            </a:fld>
            <a:endParaRPr lang="en-US" dirty="0"/>
          </a:p>
        </p:txBody>
      </p:sp>
    </p:spTree>
    <p:extLst>
      <p:ext uri="{BB962C8B-B14F-4D97-AF65-F5344CB8AC3E}">
        <p14:creationId xmlns:p14="http://schemas.microsoft.com/office/powerpoint/2010/main" val="3045789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healthequity.com/for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learn.healthequity.com/qm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irs.gov/pub/irs-pdf/p969.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inkstockPhotos-474096790 (1).jpg"/>
          <p:cNvPicPr>
            <a:picLocks noChangeAspect="1"/>
          </p:cNvPicPr>
          <p:nvPr/>
        </p:nvPicPr>
        <p:blipFill rotWithShape="1">
          <a:blip r:embed="rId3" cstate="print">
            <a:extLst>
              <a:ext uri="{28A0092B-C50C-407E-A947-70E740481C1C}">
                <a14:useLocalDpi xmlns:a14="http://schemas.microsoft.com/office/drawing/2010/main"/>
              </a:ext>
            </a:extLst>
          </a:blip>
          <a:srcRect r="-9328"/>
          <a:stretch/>
        </p:blipFill>
        <p:spPr>
          <a:xfrm flipH="1">
            <a:off x="0" y="0"/>
            <a:ext cx="9144000" cy="6858000"/>
          </a:xfrm>
          <a:prstGeom prst="rect">
            <a:avLst/>
          </a:prstGeom>
        </p:spPr>
      </p:pic>
      <p:pic>
        <p:nvPicPr>
          <p:cNvPr id="5" name="Picture 4" descr="BCBS_MA_Logo.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7497" y="860073"/>
            <a:ext cx="3923448" cy="474132"/>
          </a:xfrm>
          <a:prstGeom prst="rect">
            <a:avLst/>
          </a:prstGeom>
        </p:spPr>
      </p:pic>
      <p:sp>
        <p:nvSpPr>
          <p:cNvPr id="8" name="Rectangle 7"/>
          <p:cNvSpPr/>
          <p:nvPr/>
        </p:nvSpPr>
        <p:spPr>
          <a:xfrm>
            <a:off x="-16933" y="5116289"/>
            <a:ext cx="9160933" cy="1253136"/>
          </a:xfrm>
          <a:prstGeom prst="rect">
            <a:avLst/>
          </a:prstGeom>
          <a:solidFill>
            <a:srgbClr val="121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2183C"/>
              </a:solidFill>
            </a:endParaRPr>
          </a:p>
        </p:txBody>
      </p:sp>
      <p:sp>
        <p:nvSpPr>
          <p:cNvPr id="4" name="Rectangle 3"/>
          <p:cNvSpPr/>
          <p:nvPr/>
        </p:nvSpPr>
        <p:spPr>
          <a:xfrm>
            <a:off x="153239" y="5188610"/>
            <a:ext cx="8738438" cy="1261884"/>
          </a:xfrm>
          <a:prstGeom prst="rect">
            <a:avLst/>
          </a:prstGeom>
        </p:spPr>
        <p:txBody>
          <a:bodyPr wrap="square">
            <a:spAutoFit/>
          </a:bodyPr>
          <a:lstStyle/>
          <a:p>
            <a:r>
              <a:rPr lang="en-US" sz="1900" b="1" dirty="0" smtClean="0">
                <a:solidFill>
                  <a:schemeClr val="bg1"/>
                </a:solidFill>
                <a:latin typeface="Arial"/>
                <a:cs typeface="Arial"/>
              </a:rPr>
              <a:t>Integrated Health Savings Accounts</a:t>
            </a:r>
          </a:p>
          <a:p>
            <a:r>
              <a:rPr lang="en-US" sz="1900" b="1" dirty="0" smtClean="0">
                <a:solidFill>
                  <a:schemeClr val="bg1"/>
                </a:solidFill>
                <a:latin typeface="Arial"/>
                <a:cs typeface="Arial"/>
              </a:rPr>
              <a:t>Berkshire Health Group </a:t>
            </a:r>
          </a:p>
          <a:p>
            <a:r>
              <a:rPr lang="en-US" sz="1900" b="1" dirty="0" smtClean="0">
                <a:solidFill>
                  <a:schemeClr val="bg1"/>
                </a:solidFill>
                <a:latin typeface="Arial"/>
                <a:cs typeface="Arial"/>
              </a:rPr>
              <a:t>December 18, 2018</a:t>
            </a:r>
          </a:p>
          <a:p>
            <a:r>
              <a:rPr lang="en-US" sz="1900" b="1" dirty="0" smtClean="0">
                <a:solidFill>
                  <a:schemeClr val="bg1"/>
                </a:solidFill>
                <a:latin typeface="Arial"/>
                <a:cs typeface="Arial"/>
              </a:rPr>
              <a:t> </a:t>
            </a:r>
            <a:endParaRPr lang="en-US" sz="1900" b="1" dirty="0">
              <a:solidFill>
                <a:schemeClr val="bg1"/>
              </a:solidFill>
              <a:latin typeface="Arial"/>
              <a:cs typeface="Arial"/>
            </a:endParaRPr>
          </a:p>
        </p:txBody>
      </p:sp>
      <p:sp>
        <p:nvSpPr>
          <p:cNvPr id="13" name="TextBox 12"/>
          <p:cNvSpPr txBox="1"/>
          <p:nvPr/>
        </p:nvSpPr>
        <p:spPr>
          <a:xfrm>
            <a:off x="153239" y="6432502"/>
            <a:ext cx="815482" cy="369332"/>
          </a:xfrm>
          <a:prstGeom prst="rect">
            <a:avLst/>
          </a:prstGeom>
          <a:solidFill>
            <a:schemeClr val="bg1"/>
          </a:solidFill>
        </p:spPr>
        <p:txBody>
          <a:bodyPr wrap="square" rtlCol="0">
            <a:spAutoFit/>
          </a:bodyPr>
          <a:lstStyle/>
          <a:p>
            <a:endParaRPr lang="en-US" dirty="0"/>
          </a:p>
        </p:txBody>
      </p:sp>
      <p:pic>
        <p:nvPicPr>
          <p:cNvPr id="7" name="Picture 4" descr="http://healthequity.com/img/logo/healthequity-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b="37874"/>
          <a:stretch/>
        </p:blipFill>
        <p:spPr bwMode="auto">
          <a:xfrm>
            <a:off x="1092859" y="1609310"/>
            <a:ext cx="2752725" cy="645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907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63056"/>
            <a:ext cx="9144000" cy="940095"/>
          </a:xfrm>
          <a:prstGeom prst="rect">
            <a:avLst/>
          </a:prstGeom>
          <a:solidFill>
            <a:srgbClr val="131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65873" y="718034"/>
            <a:ext cx="3557384" cy="523220"/>
          </a:xfrm>
          <a:prstGeom prst="rect">
            <a:avLst/>
          </a:prstGeom>
        </p:spPr>
        <p:txBody>
          <a:bodyPr wrap="none">
            <a:spAutoFit/>
          </a:bodyPr>
          <a:lstStyle/>
          <a:p>
            <a:r>
              <a:rPr lang="en-US" sz="2800" dirty="0" smtClean="0">
                <a:solidFill>
                  <a:schemeClr val="bg1"/>
                </a:solidFill>
                <a:latin typeface="Arial Narrow"/>
                <a:cs typeface="Arial Narrow"/>
              </a:rPr>
              <a:t>Employer Responsibilities</a:t>
            </a:r>
            <a:endParaRPr lang="en-US" sz="2800" dirty="0">
              <a:solidFill>
                <a:schemeClr val="bg1"/>
              </a:solidFill>
              <a:latin typeface="Arial Narrow"/>
              <a:cs typeface="Arial Narrow"/>
            </a:endParaRPr>
          </a:p>
        </p:txBody>
      </p:sp>
      <p:sp>
        <p:nvSpPr>
          <p:cNvPr id="7" name="Rectangle 6"/>
          <p:cNvSpPr/>
          <p:nvPr/>
        </p:nvSpPr>
        <p:spPr>
          <a:xfrm>
            <a:off x="302108" y="1655489"/>
            <a:ext cx="8317225" cy="4693593"/>
          </a:xfrm>
          <a:prstGeom prst="rect">
            <a:avLst/>
          </a:prstGeom>
        </p:spPr>
        <p:txBody>
          <a:bodyPr wrap="square">
            <a:spAutoFit/>
          </a:bodyPr>
          <a:lstStyle/>
          <a:p>
            <a:pPr marL="171450" lvl="0" indent="-171450">
              <a:buFont typeface="Arial" panose="020B0604020202020204" pitchFamily="34" charset="0"/>
              <a:buChar char="•"/>
            </a:pPr>
            <a:endParaRPr lang="en-US" sz="1400" b="1" dirty="0" smtClean="0">
              <a:latin typeface="Arial" panose="020B0604020202020204" pitchFamily="34" charset="0"/>
              <a:cs typeface="Arial" panose="020B0604020202020204" pitchFamily="34" charset="0"/>
            </a:endParaRPr>
          </a:p>
          <a:p>
            <a:pPr lvl="0"/>
            <a:r>
              <a:rPr lang="en-US" sz="1400" b="1" dirty="0">
                <a:solidFill>
                  <a:srgbClr val="0073B9"/>
                </a:solidFill>
                <a:latin typeface="Arial" panose="020B0604020202020204" pitchFamily="34" charset="0"/>
                <a:cs typeface="Arial" panose="020B0604020202020204" pitchFamily="34" charset="0"/>
              </a:rPr>
              <a:t>Beginning of Plan Year Responsibilities</a:t>
            </a:r>
          </a:p>
          <a:p>
            <a:pPr marL="285750" indent="-285750">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Obtain </a:t>
            </a:r>
            <a:r>
              <a:rPr lang="en-US" sz="1400" dirty="0">
                <a:latin typeface="Arial" panose="020B0604020202020204" pitchFamily="34" charset="0"/>
                <a:cs typeface="Arial" panose="020B0604020202020204" pitchFamily="34" charset="0"/>
              </a:rPr>
              <a:t>consent from employees to open HSA on their behalf</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certify they meet eligibility </a:t>
            </a:r>
            <a:r>
              <a:rPr lang="en-US" sz="1400" dirty="0" smtClean="0">
                <a:latin typeface="Arial" panose="020B0604020202020204" pitchFamily="34" charset="0"/>
                <a:cs typeface="Arial" panose="020B0604020202020204" pitchFamily="34" charset="0"/>
              </a:rPr>
              <a:t>criteria</a:t>
            </a:r>
          </a:p>
          <a:p>
            <a:pPr marL="742950" lvl="1"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enrollment language and consent can be added to your HRIS system or you can capture consent on the HSA deduction form.  </a:t>
            </a:r>
            <a:endParaRPr lang="en-US" sz="14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Note: </a:t>
            </a:r>
            <a:r>
              <a:rPr lang="en-US" sz="1400" dirty="0" smtClean="0">
                <a:latin typeface="Arial" panose="020B0604020202020204" pitchFamily="34" charset="0"/>
                <a:cs typeface="Arial" panose="020B0604020202020204" pitchFamily="34" charset="0"/>
              </a:rPr>
              <a:t>This </a:t>
            </a:r>
            <a:r>
              <a:rPr lang="en-US" sz="1400" dirty="0">
                <a:latin typeface="Arial" panose="020B0604020202020204" pitchFamily="34" charset="0"/>
                <a:cs typeface="Arial" panose="020B0604020202020204" pitchFamily="34" charset="0"/>
              </a:rPr>
              <a:t>form can be used for your records and does not have to be sent to </a:t>
            </a:r>
            <a:r>
              <a:rPr lang="en-US" sz="1400" dirty="0" smtClean="0">
                <a:latin typeface="Arial" panose="020B0604020202020204" pitchFamily="34" charset="0"/>
                <a:cs typeface="Arial" panose="020B0604020202020204" pitchFamily="34" charset="0"/>
              </a:rPr>
              <a:t>BCBSMA</a:t>
            </a:r>
          </a:p>
          <a:p>
            <a:pPr lvl="1"/>
            <a:endParaRPr lang="en-US"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en-US" sz="1400" dirty="0">
                <a:latin typeface="Arial" panose="020B0604020202020204" pitchFamily="34" charset="0"/>
                <a:cs typeface="Arial" panose="020B0604020202020204" pitchFamily="34" charset="0"/>
              </a:rPr>
              <a:t>Set up HSA deduction code through </a:t>
            </a:r>
            <a:r>
              <a:rPr lang="en-US" sz="1400" dirty="0" smtClean="0">
                <a:latin typeface="Arial" panose="020B0604020202020204" pitchFamily="34" charset="0"/>
                <a:cs typeface="Arial" panose="020B0604020202020204" pitchFamily="34" charset="0"/>
              </a:rPr>
              <a:t>payroll</a:t>
            </a:r>
          </a:p>
          <a:p>
            <a:pPr marL="171450" lvl="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en-US" sz="1400" dirty="0">
                <a:latin typeface="Arial" panose="020B0604020202020204" pitchFamily="34" charset="0"/>
                <a:cs typeface="Arial" panose="020B0604020202020204" pitchFamily="34" charset="0"/>
              </a:rPr>
              <a:t>Capture </a:t>
            </a:r>
            <a:r>
              <a:rPr lang="en-US" sz="1400" dirty="0" smtClean="0">
                <a:latin typeface="Arial" panose="020B0604020202020204" pitchFamily="34" charset="0"/>
                <a:cs typeface="Arial" panose="020B0604020202020204" pitchFamily="34" charset="0"/>
              </a:rPr>
              <a:t>employee’s contributions </a:t>
            </a:r>
            <a:r>
              <a:rPr lang="en-US" sz="1400" dirty="0">
                <a:latin typeface="Arial" panose="020B0604020202020204" pitchFamily="34" charset="0"/>
                <a:cs typeface="Arial" panose="020B0604020202020204" pitchFamily="34" charset="0"/>
              </a:rPr>
              <a:t>amounts and send to </a:t>
            </a:r>
            <a:r>
              <a:rPr lang="en-US" sz="1400" dirty="0" smtClean="0">
                <a:latin typeface="Arial" panose="020B0604020202020204" pitchFamily="34" charset="0"/>
                <a:cs typeface="Arial" panose="020B0604020202020204" pitchFamily="34" charset="0"/>
              </a:rPr>
              <a:t>HEQ</a:t>
            </a:r>
          </a:p>
          <a:p>
            <a:pPr marL="171450" lvl="0" indent="-171450">
              <a:buFont typeface="Arial" panose="020B0604020202020204" pitchFamily="34" charset="0"/>
              <a:buChar char="•"/>
            </a:pPr>
            <a:endParaRPr lang="en-US" sz="1400" b="1" dirty="0" smtClean="0">
              <a:latin typeface="Arial" panose="020B0604020202020204" pitchFamily="34" charset="0"/>
              <a:cs typeface="Arial" panose="020B0604020202020204" pitchFamily="34" charset="0"/>
            </a:endParaRPr>
          </a:p>
          <a:p>
            <a:r>
              <a:rPr lang="en-US" sz="1400" b="1" dirty="0">
                <a:solidFill>
                  <a:srgbClr val="0073B9"/>
                </a:solidFill>
                <a:latin typeface="Arial" panose="020B0604020202020204" pitchFamily="34" charset="0"/>
                <a:cs typeface="Arial" panose="020B0604020202020204" pitchFamily="34" charset="0"/>
              </a:rPr>
              <a:t>Throughout the Year</a:t>
            </a:r>
          </a:p>
          <a:p>
            <a:pPr marL="285750" lvl="0" indent="-285750">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Regularly review the contribution history reports and share with payroll for accuracy</a:t>
            </a:r>
          </a:p>
          <a:p>
            <a:pPr marL="285750" lvl="0" indent="-285750">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Have a scheduling process to allow employees to change contributions through the year (i.e. monthly, quarterly etc.)</a:t>
            </a:r>
          </a:p>
          <a:p>
            <a:pPr lvl="0"/>
            <a:endParaRPr lang="en-US" sz="1400" dirty="0">
              <a:latin typeface="Arial" panose="020B0604020202020204" pitchFamily="34" charset="0"/>
              <a:cs typeface="Arial" panose="020B0604020202020204" pitchFamily="34" charset="0"/>
            </a:endParaRPr>
          </a:p>
          <a:p>
            <a:pPr lvl="0"/>
            <a:r>
              <a:rPr lang="en-US" sz="1400" b="1" dirty="0">
                <a:solidFill>
                  <a:srgbClr val="0073B9"/>
                </a:solidFill>
                <a:latin typeface="Arial" panose="020B0604020202020204" pitchFamily="34" charset="0"/>
                <a:cs typeface="Arial" panose="020B0604020202020204" pitchFamily="34" charset="0"/>
              </a:rPr>
              <a:t>End of Year Responsibilities </a:t>
            </a:r>
          </a:p>
          <a:p>
            <a:pPr marL="285750" lvl="0" indent="-285750">
              <a:buFont typeface="Wingdings" panose="05000000000000000000" pitchFamily="2" charset="2"/>
              <a:buChar char="ü"/>
            </a:pPr>
            <a:r>
              <a:rPr lang="en-US" sz="1400" dirty="0">
                <a:latin typeface="Arial" panose="020B0604020202020204" pitchFamily="34" charset="0"/>
                <a:cs typeface="Arial" panose="020B0604020202020204" pitchFamily="34" charset="0"/>
              </a:rPr>
              <a:t>Report all HSA </a:t>
            </a:r>
            <a:r>
              <a:rPr lang="en-US" sz="1400" dirty="0" smtClean="0">
                <a:latin typeface="Arial" panose="020B0604020202020204" pitchFamily="34" charset="0"/>
                <a:cs typeface="Arial" panose="020B0604020202020204" pitchFamily="34" charset="0"/>
              </a:rPr>
              <a:t>contributions (employer and employee) onto </a:t>
            </a:r>
            <a:r>
              <a:rPr lang="en-US" sz="1400" dirty="0">
                <a:latin typeface="Arial" panose="020B0604020202020204" pitchFamily="34" charset="0"/>
                <a:cs typeface="Arial" panose="020B0604020202020204" pitchFamily="34" charset="0"/>
              </a:rPr>
              <a:t>employee </a:t>
            </a:r>
            <a:r>
              <a:rPr lang="en-US" sz="1400" dirty="0" smtClean="0">
                <a:latin typeface="Arial" panose="020B0604020202020204" pitchFamily="34" charset="0"/>
                <a:cs typeface="Arial" panose="020B0604020202020204" pitchFamily="34" charset="0"/>
              </a:rPr>
              <a:t>W2s</a:t>
            </a:r>
          </a:p>
          <a:p>
            <a:pPr marL="171450" lvl="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lvl="2">
              <a:spcBef>
                <a:spcPts val="600"/>
              </a:spcBef>
              <a:spcAft>
                <a:spcPts val="600"/>
              </a:spcAft>
              <a:defRPr/>
            </a:pPr>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3119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1600" dirty="0" smtClean="0"/>
              <a:t>**CIF** Covered in Full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579033"/>
              </p:ext>
            </p:extLst>
          </p:nvPr>
        </p:nvGraphicFramePr>
        <p:xfrm>
          <a:off x="228599" y="1142151"/>
          <a:ext cx="8686801" cy="5328323"/>
        </p:xfrm>
        <a:graphic>
          <a:graphicData uri="http://schemas.openxmlformats.org/drawingml/2006/table">
            <a:tbl>
              <a:tblPr firstRow="1" bandRow="1">
                <a:tableStyleId>{5C22544A-7EE6-4342-B048-85BDC9FD1C3A}</a:tableStyleId>
              </a:tblPr>
              <a:tblGrid>
                <a:gridCol w="3283419"/>
                <a:gridCol w="2677830"/>
                <a:gridCol w="2725552"/>
              </a:tblGrid>
              <a:tr h="301717">
                <a:tc>
                  <a:txBody>
                    <a:bodyPr/>
                    <a:lstStyle/>
                    <a:p>
                      <a:r>
                        <a:rPr lang="en-US" sz="1200" dirty="0" smtClean="0">
                          <a:solidFill>
                            <a:schemeClr val="accent2">
                              <a:lumMod val="75000"/>
                            </a:schemeClr>
                          </a:solidFill>
                        </a:rPr>
                        <a:t>Plan Design</a:t>
                      </a:r>
                      <a:r>
                        <a:rPr lang="en-US" sz="1200" baseline="0" dirty="0" smtClean="0">
                          <a:solidFill>
                            <a:schemeClr val="accent2">
                              <a:lumMod val="75000"/>
                            </a:schemeClr>
                          </a:solidFill>
                        </a:rPr>
                        <a:t> Features</a:t>
                      </a:r>
                      <a:endParaRPr lang="en-US" sz="1200" dirty="0">
                        <a:solidFill>
                          <a:schemeClr val="accent2">
                            <a:lumMod val="75000"/>
                          </a:schemeClr>
                        </a:solidFill>
                      </a:endParaRPr>
                    </a:p>
                  </a:txBody>
                  <a:tcPr/>
                </a:tc>
                <a:tc>
                  <a:txBody>
                    <a:bodyPr/>
                    <a:lstStyle/>
                    <a:p>
                      <a:r>
                        <a:rPr lang="en-US" sz="1200" dirty="0" smtClean="0">
                          <a:solidFill>
                            <a:schemeClr val="accent2">
                              <a:lumMod val="75000"/>
                            </a:schemeClr>
                          </a:solidFill>
                        </a:rPr>
                        <a:t>Current (HMO</a:t>
                      </a:r>
                      <a:r>
                        <a:rPr lang="en-US" sz="1200" baseline="0" dirty="0" smtClean="0">
                          <a:solidFill>
                            <a:schemeClr val="accent2">
                              <a:lumMod val="75000"/>
                            </a:schemeClr>
                          </a:solidFill>
                        </a:rPr>
                        <a:t> Deductible FY18)</a:t>
                      </a:r>
                      <a:endParaRPr lang="en-US" sz="1200" dirty="0">
                        <a:solidFill>
                          <a:schemeClr val="accent2">
                            <a:lumMod val="75000"/>
                          </a:schemeClr>
                        </a:solidFill>
                      </a:endParaRPr>
                    </a:p>
                  </a:txBody>
                  <a:tcPr/>
                </a:tc>
                <a:tc>
                  <a:txBody>
                    <a:bodyPr/>
                    <a:lstStyle/>
                    <a:p>
                      <a:r>
                        <a:rPr lang="en-US" sz="1200" dirty="0" smtClean="0">
                          <a:solidFill>
                            <a:schemeClr val="accent2">
                              <a:lumMod val="75000"/>
                            </a:schemeClr>
                          </a:solidFill>
                        </a:rPr>
                        <a:t>Proposed HSA</a:t>
                      </a:r>
                      <a:r>
                        <a:rPr lang="en-US" sz="1200" baseline="0" dirty="0" smtClean="0">
                          <a:solidFill>
                            <a:schemeClr val="accent2">
                              <a:lumMod val="75000"/>
                            </a:schemeClr>
                          </a:solidFill>
                        </a:rPr>
                        <a:t> (HMO Deductible FY18)</a:t>
                      </a:r>
                      <a:endParaRPr lang="en-US" sz="1200" dirty="0">
                        <a:solidFill>
                          <a:schemeClr val="accent2">
                            <a:lumMod val="75000"/>
                          </a:schemeClr>
                        </a:solidFill>
                      </a:endParaRPr>
                    </a:p>
                  </a:txBody>
                  <a:tcPr/>
                </a:tc>
              </a:tr>
              <a:tr h="301717">
                <a:tc>
                  <a:txBody>
                    <a:bodyPr/>
                    <a:lstStyle/>
                    <a:p>
                      <a:r>
                        <a:rPr lang="en-US" sz="1200" b="1" dirty="0" smtClean="0"/>
                        <a:t>Deductible</a:t>
                      </a:r>
                      <a:endParaRPr lang="en-US" sz="1200" b="1" dirty="0"/>
                    </a:p>
                  </a:txBody>
                  <a:tcPr/>
                </a:tc>
                <a:tc>
                  <a:txBody>
                    <a:bodyPr/>
                    <a:lstStyle/>
                    <a:p>
                      <a:r>
                        <a:rPr lang="en-US" sz="1200" dirty="0" smtClean="0"/>
                        <a:t>$250 </a:t>
                      </a:r>
                      <a:r>
                        <a:rPr lang="en-US" sz="1200" dirty="0" err="1" smtClean="0"/>
                        <a:t>Ind</a:t>
                      </a:r>
                      <a:r>
                        <a:rPr lang="en-US" sz="1200" dirty="0" smtClean="0"/>
                        <a:t> $750 Family </a:t>
                      </a:r>
                      <a:endParaRPr lang="en-US" sz="1200" baseline="0" dirty="0" smtClean="0"/>
                    </a:p>
                  </a:txBody>
                  <a:tcPr/>
                </a:tc>
                <a:tc>
                  <a:txBody>
                    <a:bodyPr/>
                    <a:lstStyle/>
                    <a:p>
                      <a:r>
                        <a:rPr lang="en-US" sz="1200" dirty="0" smtClean="0"/>
                        <a:t>$2,000 </a:t>
                      </a:r>
                      <a:r>
                        <a:rPr lang="en-US" sz="1200" dirty="0" err="1" smtClean="0"/>
                        <a:t>Ind</a:t>
                      </a:r>
                      <a:r>
                        <a:rPr lang="en-US" sz="1200" dirty="0" smtClean="0"/>
                        <a:t>/ $4,000</a:t>
                      </a:r>
                      <a:r>
                        <a:rPr lang="en-US" sz="1200" baseline="0" dirty="0" smtClean="0"/>
                        <a:t> Family</a:t>
                      </a:r>
                    </a:p>
                  </a:txBody>
                  <a:tcPr/>
                </a:tc>
              </a:tr>
              <a:tr h="6517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Out of</a:t>
                      </a:r>
                      <a:r>
                        <a:rPr lang="en-US" sz="1200" b="1" baseline="0" dirty="0" smtClean="0"/>
                        <a:t> Pocket Maximum</a:t>
                      </a:r>
                      <a:endParaRPr lang="en-US" sz="1200" b="1" dirty="0" smtClean="0"/>
                    </a:p>
                    <a:p>
                      <a:endParaRPr lang="en-US" sz="1200" dirty="0"/>
                    </a:p>
                  </a:txBody>
                  <a:tcPr/>
                </a:tc>
                <a:tc>
                  <a:txBody>
                    <a:bodyPr/>
                    <a:lstStyle/>
                    <a:p>
                      <a:r>
                        <a:rPr lang="en-US" sz="1200" baseline="0" dirty="0" smtClean="0"/>
                        <a:t>$2,000Ind/$4,000Family Medical</a:t>
                      </a:r>
                    </a:p>
                    <a:p>
                      <a:r>
                        <a:rPr lang="en-US" sz="1200" baseline="0" dirty="0" smtClean="0"/>
                        <a:t>$3,000Ind/$6,000 Family RX</a:t>
                      </a:r>
                      <a:endParaRPr lang="en-US" sz="1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$5,000/$10,000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Includes Medical and RX</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tr>
              <a:tr h="301717">
                <a:tc>
                  <a:txBody>
                    <a:bodyPr/>
                    <a:lstStyle/>
                    <a:p>
                      <a:r>
                        <a:rPr lang="en-US" sz="1200" b="1" dirty="0" smtClean="0"/>
                        <a:t>Preventative,</a:t>
                      </a:r>
                      <a:r>
                        <a:rPr lang="en-US" sz="1200" b="1" baseline="0" dirty="0" smtClean="0"/>
                        <a:t> </a:t>
                      </a:r>
                      <a:r>
                        <a:rPr lang="en-US" sz="1200" b="1" dirty="0" smtClean="0"/>
                        <a:t>Routine Physical</a:t>
                      </a:r>
                      <a:endParaRPr lang="en-US" sz="1200" b="1" dirty="0"/>
                    </a:p>
                  </a:txBody>
                  <a:tcPr/>
                </a:tc>
                <a:tc>
                  <a:txBody>
                    <a:bodyPr/>
                    <a:lstStyle/>
                    <a:p>
                      <a:r>
                        <a:rPr lang="en-US" sz="1200" dirty="0" smtClean="0"/>
                        <a:t>Covered</a:t>
                      </a:r>
                      <a:r>
                        <a:rPr lang="en-US" sz="1200" baseline="0" dirty="0" smtClean="0"/>
                        <a:t> in Full**</a:t>
                      </a:r>
                      <a:endParaRPr lang="en-US" sz="1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Covered in Full**</a:t>
                      </a:r>
                    </a:p>
                  </a:txBody>
                  <a:tcPr/>
                </a:tc>
              </a:tr>
              <a:tr h="301717">
                <a:tc>
                  <a:txBody>
                    <a:bodyPr/>
                    <a:lstStyle/>
                    <a:p>
                      <a:r>
                        <a:rPr lang="en-US" sz="1200" b="1" dirty="0" smtClean="0"/>
                        <a:t>Office Visit Copays</a:t>
                      </a:r>
                      <a:endParaRPr lang="en-US" sz="1200" b="1" dirty="0"/>
                    </a:p>
                  </a:txBody>
                  <a:tcPr/>
                </a:tc>
                <a:tc>
                  <a:txBody>
                    <a:bodyPr/>
                    <a:lstStyle/>
                    <a:p>
                      <a:r>
                        <a:rPr lang="en-US" sz="1200" dirty="0" smtClean="0"/>
                        <a:t>$20/$35 copay PCP/Specialist</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Deductible then CIF**</a:t>
                      </a:r>
                    </a:p>
                  </a:txBody>
                  <a:tcPr/>
                </a:tc>
              </a:tr>
              <a:tr h="3017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Inpatient Surgery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Deductible then $500</a:t>
                      </a:r>
                      <a:r>
                        <a:rPr lang="en-US" sz="1200" baseline="0" dirty="0" smtClean="0"/>
                        <a:t> copay</a:t>
                      </a:r>
                      <a:endParaRPr lang="en-US" sz="1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Deductible then</a:t>
                      </a:r>
                      <a:r>
                        <a:rPr lang="en-US" sz="1200" baseline="0" dirty="0" smtClean="0"/>
                        <a:t> CIF**</a:t>
                      </a:r>
                      <a:endParaRPr lang="en-US" sz="1200" dirty="0" smtClean="0"/>
                    </a:p>
                  </a:txBody>
                  <a:tcPr/>
                </a:tc>
              </a:tr>
              <a:tr h="301717">
                <a:tc>
                  <a:txBody>
                    <a:bodyPr/>
                    <a:lstStyle/>
                    <a:p>
                      <a:r>
                        <a:rPr lang="en-US" sz="1200" b="1" dirty="0" smtClean="0"/>
                        <a:t>Day Surgery</a:t>
                      </a:r>
                      <a:endParaRPr lang="en-US" sz="1200" b="1" dirty="0"/>
                    </a:p>
                  </a:txBody>
                  <a:tcPr/>
                </a:tc>
                <a:tc>
                  <a:txBody>
                    <a:bodyPr/>
                    <a:lstStyle/>
                    <a:p>
                      <a:r>
                        <a:rPr lang="en-US" sz="1200" dirty="0" smtClean="0"/>
                        <a:t>Deductible then $150 copay</a:t>
                      </a:r>
                      <a:endParaRPr lang="en-US" sz="1200" dirty="0"/>
                    </a:p>
                  </a:txBody>
                  <a:tcPr/>
                </a:tc>
                <a:tc>
                  <a:txBody>
                    <a:bodyPr/>
                    <a:lstStyle/>
                    <a:p>
                      <a:r>
                        <a:rPr lang="en-US" sz="1200" dirty="0" smtClean="0"/>
                        <a:t>Deductible</a:t>
                      </a:r>
                      <a:r>
                        <a:rPr lang="en-US" sz="1200" baseline="0" dirty="0" smtClean="0"/>
                        <a:t> then CIF**</a:t>
                      </a:r>
                      <a:endParaRPr lang="en-US" sz="1200" dirty="0"/>
                    </a:p>
                  </a:txBody>
                  <a:tcPr/>
                </a:tc>
              </a:tr>
              <a:tr h="301717">
                <a:tc>
                  <a:txBody>
                    <a:bodyPr/>
                    <a:lstStyle/>
                    <a:p>
                      <a:r>
                        <a:rPr lang="en-US" sz="1200" b="1" dirty="0" smtClean="0"/>
                        <a:t>ER</a:t>
                      </a:r>
                      <a:endParaRPr lang="en-US" sz="1200" b="1" dirty="0"/>
                    </a:p>
                  </a:txBody>
                  <a:tcPr/>
                </a:tc>
                <a:tc>
                  <a:txBody>
                    <a:bodyPr/>
                    <a:lstStyle/>
                    <a:p>
                      <a:r>
                        <a:rPr lang="en-US" sz="1200" dirty="0" smtClean="0"/>
                        <a:t>Deductible,</a:t>
                      </a:r>
                      <a:r>
                        <a:rPr lang="en-US" sz="1200" baseline="0" dirty="0" smtClean="0"/>
                        <a:t> then $100 copay </a:t>
                      </a:r>
                      <a:endParaRPr lang="en-US" sz="1200" dirty="0"/>
                    </a:p>
                  </a:txBody>
                  <a:tcPr/>
                </a:tc>
                <a:tc>
                  <a:txBody>
                    <a:bodyPr/>
                    <a:lstStyle/>
                    <a:p>
                      <a:r>
                        <a:rPr lang="en-US" sz="1200" dirty="0" smtClean="0"/>
                        <a:t>Deductible then CIF**</a:t>
                      </a:r>
                      <a:endParaRPr lang="en-US" sz="1200" dirty="0"/>
                    </a:p>
                  </a:txBody>
                  <a:tcPr/>
                </a:tc>
              </a:tr>
              <a:tr h="301717">
                <a:tc>
                  <a:txBody>
                    <a:bodyPr/>
                    <a:lstStyle/>
                    <a:p>
                      <a:r>
                        <a:rPr lang="en-US" sz="1200" b="1" dirty="0" smtClean="0"/>
                        <a:t>MRI/CT/PET*copay</a:t>
                      </a:r>
                      <a:r>
                        <a:rPr lang="en-US" sz="1200" b="1" baseline="0" dirty="0" smtClean="0"/>
                        <a:t> per procedure</a:t>
                      </a:r>
                      <a:endParaRPr lang="en-US" sz="1200" b="1" dirty="0"/>
                    </a:p>
                  </a:txBody>
                  <a:tcPr/>
                </a:tc>
                <a:tc>
                  <a:txBody>
                    <a:bodyPr/>
                    <a:lstStyle/>
                    <a:p>
                      <a:r>
                        <a:rPr lang="en-US" sz="1200" dirty="0" smtClean="0"/>
                        <a:t>Deductible then $100 copay</a:t>
                      </a:r>
                      <a:r>
                        <a:rPr lang="en-US" sz="1200" baseline="0" dirty="0" smtClean="0"/>
                        <a:t> </a:t>
                      </a:r>
                      <a:endParaRPr lang="en-US" sz="1200" dirty="0"/>
                    </a:p>
                  </a:txBody>
                  <a:tcPr/>
                </a:tc>
                <a:tc>
                  <a:txBody>
                    <a:bodyPr/>
                    <a:lstStyle/>
                    <a:p>
                      <a:r>
                        <a:rPr lang="en-US" sz="1200" dirty="0" smtClean="0"/>
                        <a:t>Deductible then CIF**</a:t>
                      </a:r>
                      <a:endParaRPr lang="en-US" sz="1200" dirty="0"/>
                    </a:p>
                  </a:txBody>
                  <a:tcPr/>
                </a:tc>
              </a:tr>
              <a:tr h="301717">
                <a:tc>
                  <a:txBody>
                    <a:bodyPr/>
                    <a:lstStyle/>
                    <a:p>
                      <a:r>
                        <a:rPr lang="en-US" sz="1200" b="1" dirty="0" smtClean="0"/>
                        <a:t>Diagnostic X-Ray/</a:t>
                      </a:r>
                      <a:r>
                        <a:rPr lang="en-US" sz="1200" b="1" baseline="0" dirty="0" smtClean="0"/>
                        <a:t> Lab Work</a:t>
                      </a:r>
                      <a:endParaRPr lang="en-US" sz="1200" b="1" dirty="0"/>
                    </a:p>
                  </a:txBody>
                  <a:tcPr/>
                </a:tc>
                <a:tc>
                  <a:txBody>
                    <a:bodyPr/>
                    <a:lstStyle/>
                    <a:p>
                      <a:r>
                        <a:rPr lang="en-US" sz="1200" dirty="0" smtClean="0"/>
                        <a:t>Deductible</a:t>
                      </a:r>
                      <a:r>
                        <a:rPr lang="en-US" sz="1200" baseline="0" dirty="0" smtClean="0"/>
                        <a:t> then CIF**</a:t>
                      </a:r>
                      <a:endParaRPr lang="en-US" sz="1200" dirty="0"/>
                    </a:p>
                  </a:txBody>
                  <a:tcPr/>
                </a:tc>
                <a:tc>
                  <a:txBody>
                    <a:bodyPr/>
                    <a:lstStyle/>
                    <a:p>
                      <a:r>
                        <a:rPr lang="en-US" sz="1200" dirty="0" smtClean="0"/>
                        <a:t>Deductible then CIF**</a:t>
                      </a:r>
                      <a:endParaRPr lang="en-US" sz="1200" dirty="0"/>
                    </a:p>
                  </a:txBody>
                  <a:tcPr/>
                </a:tc>
              </a:tr>
              <a:tr h="301717">
                <a:tc>
                  <a:txBody>
                    <a:bodyPr/>
                    <a:lstStyle/>
                    <a:p>
                      <a:r>
                        <a:rPr lang="en-US" sz="1200" b="1" dirty="0" smtClean="0"/>
                        <a:t>PT and OT (100</a:t>
                      </a:r>
                      <a:r>
                        <a:rPr lang="en-US" sz="1200" b="1" baseline="0" dirty="0" smtClean="0"/>
                        <a:t> visits/year combined)</a:t>
                      </a:r>
                      <a:endParaRPr lang="en-US" sz="1200" b="1" dirty="0"/>
                    </a:p>
                  </a:txBody>
                  <a:tcPr/>
                </a:tc>
                <a:tc>
                  <a:txBody>
                    <a:bodyPr/>
                    <a:lstStyle/>
                    <a:p>
                      <a:r>
                        <a:rPr lang="en-US" sz="1200" dirty="0" smtClean="0"/>
                        <a:t>$20 copay per visit</a:t>
                      </a:r>
                      <a:endParaRPr lang="en-US" sz="1200" dirty="0"/>
                    </a:p>
                  </a:txBody>
                  <a:tcPr/>
                </a:tc>
                <a:tc>
                  <a:txBody>
                    <a:bodyPr/>
                    <a:lstStyle/>
                    <a:p>
                      <a:r>
                        <a:rPr lang="en-US" sz="1200" dirty="0" smtClean="0"/>
                        <a:t>Deductible then CIF**</a:t>
                      </a:r>
                      <a:endParaRPr lang="en-US" sz="1200" dirty="0"/>
                    </a:p>
                  </a:txBody>
                  <a:tcPr/>
                </a:tc>
              </a:tr>
              <a:tr h="301717">
                <a:tc>
                  <a:txBody>
                    <a:bodyPr/>
                    <a:lstStyle/>
                    <a:p>
                      <a:r>
                        <a:rPr lang="en-US" sz="1200" b="1" dirty="0" smtClean="0"/>
                        <a:t>Chiropractic</a:t>
                      </a:r>
                      <a:r>
                        <a:rPr lang="en-US" sz="1200" b="1" baseline="0" dirty="0" smtClean="0"/>
                        <a:t> Care</a:t>
                      </a:r>
                      <a:endParaRPr lang="en-US" sz="1200" b="1" dirty="0"/>
                    </a:p>
                  </a:txBody>
                  <a:tcPr/>
                </a:tc>
                <a:tc>
                  <a:txBody>
                    <a:bodyPr/>
                    <a:lstStyle/>
                    <a:p>
                      <a:r>
                        <a:rPr lang="en-US" sz="1200" dirty="0" smtClean="0"/>
                        <a:t>$20 copay per visit</a:t>
                      </a:r>
                      <a:endParaRPr lang="en-US" sz="1200" dirty="0"/>
                    </a:p>
                  </a:txBody>
                  <a:tcPr/>
                </a:tc>
                <a:tc>
                  <a:txBody>
                    <a:bodyPr/>
                    <a:lstStyle/>
                    <a:p>
                      <a:r>
                        <a:rPr lang="en-US" sz="1200" dirty="0" smtClean="0"/>
                        <a:t>Deductible</a:t>
                      </a:r>
                      <a:r>
                        <a:rPr lang="en-US" sz="1200" baseline="0" dirty="0" smtClean="0"/>
                        <a:t> then CIF**(20 visit limit)</a:t>
                      </a:r>
                      <a:endParaRPr lang="en-US" sz="1200" dirty="0"/>
                    </a:p>
                  </a:txBody>
                  <a:tcPr/>
                </a:tc>
              </a:tr>
              <a:tr h="301717">
                <a:tc>
                  <a:txBody>
                    <a:bodyPr/>
                    <a:lstStyle/>
                    <a:p>
                      <a:r>
                        <a:rPr lang="en-US" sz="1200" b="1" dirty="0" smtClean="0"/>
                        <a:t>DME</a:t>
                      </a:r>
                      <a:endParaRPr lang="en-US" sz="1200" b="1" dirty="0"/>
                    </a:p>
                  </a:txBody>
                  <a:tcPr/>
                </a:tc>
                <a:tc>
                  <a:txBody>
                    <a:bodyPr/>
                    <a:lstStyle/>
                    <a:p>
                      <a:r>
                        <a:rPr lang="en-US" sz="1200" dirty="0" smtClean="0"/>
                        <a:t>20% coinsurance after</a:t>
                      </a:r>
                      <a:r>
                        <a:rPr lang="en-US" sz="1200" baseline="0" dirty="0" smtClean="0"/>
                        <a:t> Deductible</a:t>
                      </a:r>
                      <a:endParaRPr lang="en-US" sz="1200" dirty="0"/>
                    </a:p>
                  </a:txBody>
                  <a:tcPr/>
                </a:tc>
                <a:tc>
                  <a:txBody>
                    <a:bodyPr/>
                    <a:lstStyle/>
                    <a:p>
                      <a:r>
                        <a:rPr lang="en-US" sz="1200" dirty="0" smtClean="0"/>
                        <a:t>Deductible then CIF**</a:t>
                      </a:r>
                      <a:endParaRPr lang="en-US" sz="1200" dirty="0"/>
                    </a:p>
                  </a:txBody>
                  <a:tcPr/>
                </a:tc>
              </a:tr>
              <a:tr h="528005">
                <a:tc>
                  <a:txBody>
                    <a:bodyPr/>
                    <a:lstStyle/>
                    <a:p>
                      <a:r>
                        <a:rPr lang="en-US" sz="1200" b="1" dirty="0" smtClean="0"/>
                        <a:t>Pharmacy</a:t>
                      </a:r>
                      <a:endParaRPr lang="en-US" sz="1200" b="1" dirty="0"/>
                    </a:p>
                  </a:txBody>
                  <a:tcPr/>
                </a:tc>
                <a:tc>
                  <a:txBody>
                    <a:bodyPr/>
                    <a:lstStyle/>
                    <a:p>
                      <a:r>
                        <a:rPr lang="en-US" sz="1200" dirty="0" smtClean="0"/>
                        <a:t>Retail:</a:t>
                      </a:r>
                      <a:r>
                        <a:rPr lang="en-US" sz="1200" baseline="0" dirty="0" smtClean="0"/>
                        <a:t> $10/25/50 Mail: $20/50/110</a:t>
                      </a:r>
                      <a:endParaRPr lang="en-US" sz="1200" dirty="0"/>
                    </a:p>
                  </a:txBody>
                  <a:tcPr/>
                </a:tc>
                <a:tc>
                  <a:txBody>
                    <a:bodyPr/>
                    <a:lstStyle/>
                    <a:p>
                      <a:r>
                        <a:rPr lang="en-US" sz="1200" dirty="0" smtClean="0"/>
                        <a:t>Deductible</a:t>
                      </a:r>
                      <a:r>
                        <a:rPr lang="en-US" sz="1200" baseline="0" dirty="0" smtClean="0"/>
                        <a:t> then Retail: $10/30/65</a:t>
                      </a:r>
                    </a:p>
                    <a:p>
                      <a:r>
                        <a:rPr lang="en-US" sz="1200" baseline="0" dirty="0" smtClean="0"/>
                        <a:t>Mail: $25/75/165 </a:t>
                      </a:r>
                      <a:endParaRPr lang="en-US" sz="1200" dirty="0"/>
                    </a:p>
                  </a:txBody>
                  <a:tcPr/>
                </a:tc>
              </a:tr>
              <a:tr h="528005">
                <a:tc>
                  <a:txBody>
                    <a:bodyPr/>
                    <a:lstStyle/>
                    <a:p>
                      <a:r>
                        <a:rPr lang="en-US" sz="1200" b="1" dirty="0" smtClean="0"/>
                        <a:t>Fitness</a:t>
                      </a:r>
                      <a:r>
                        <a:rPr lang="en-US" sz="1200" b="1" baseline="0" dirty="0" smtClean="0"/>
                        <a:t> and Weight Loss Benefit</a:t>
                      </a:r>
                      <a:endParaRPr lang="en-US" sz="1200" b="1" dirty="0"/>
                    </a:p>
                  </a:txBody>
                  <a:tcPr/>
                </a:tc>
                <a:tc>
                  <a:txBody>
                    <a:bodyPr/>
                    <a:lstStyle/>
                    <a:p>
                      <a:r>
                        <a:rPr lang="en-US" sz="1200" dirty="0" smtClean="0"/>
                        <a:t>$300/$150 per family per cal year</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$300/$150 per family per cal year</a:t>
                      </a:r>
                    </a:p>
                    <a:p>
                      <a:endParaRPr lang="en-US" sz="1200" dirty="0"/>
                    </a:p>
                  </a:txBody>
                  <a:tcPr/>
                </a:tc>
              </a:tr>
            </a:tbl>
          </a:graphicData>
        </a:graphic>
      </p:graphicFrame>
      <p:sp>
        <p:nvSpPr>
          <p:cNvPr id="4" name="Rectangle 3"/>
          <p:cNvSpPr/>
          <p:nvPr/>
        </p:nvSpPr>
        <p:spPr>
          <a:xfrm>
            <a:off x="0" y="274638"/>
            <a:ext cx="9144000" cy="797846"/>
          </a:xfrm>
          <a:prstGeom prst="rect">
            <a:avLst/>
          </a:prstGeom>
          <a:solidFill>
            <a:srgbClr val="131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solidFill>
                  <a:schemeClr val="bg1"/>
                </a:solidFill>
                <a:latin typeface="Arial" panose="020B0604020202020204" pitchFamily="34" charset="0"/>
                <a:cs typeface="Arial" panose="020B0604020202020204" pitchFamily="34" charset="0"/>
              </a:rPr>
              <a:t>Medical Plan Design</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737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sz="1600" dirty="0" smtClean="0"/>
              <a:t>**CIF Covered in Full</a:t>
            </a:r>
            <a:endParaRPr lang="en-US" sz="3600" dirty="0"/>
          </a:p>
        </p:txBody>
      </p:sp>
      <p:graphicFrame>
        <p:nvGraphicFramePr>
          <p:cNvPr id="6" name="Content Placeholder 5"/>
          <p:cNvGraphicFramePr>
            <a:graphicFrameLocks noGrp="1"/>
          </p:cNvGraphicFramePr>
          <p:nvPr>
            <p:ph idx="1"/>
            <p:extLst/>
          </p:nvPr>
        </p:nvGraphicFramePr>
        <p:xfrm>
          <a:off x="87574" y="1120405"/>
          <a:ext cx="8980226" cy="4965087"/>
        </p:xfrm>
        <a:graphic>
          <a:graphicData uri="http://schemas.openxmlformats.org/drawingml/2006/table">
            <a:tbl>
              <a:tblPr firstRow="1" bandRow="1">
                <a:tableStyleId>{5C22544A-7EE6-4342-B048-85BDC9FD1C3A}</a:tableStyleId>
              </a:tblPr>
              <a:tblGrid>
                <a:gridCol w="1845591"/>
                <a:gridCol w="1927612"/>
                <a:gridCol w="1639705"/>
                <a:gridCol w="1783659"/>
                <a:gridCol w="1783659"/>
              </a:tblGrid>
              <a:tr h="1094706">
                <a:tc>
                  <a:txBody>
                    <a:bodyPr/>
                    <a:lstStyle/>
                    <a:p>
                      <a:r>
                        <a:rPr lang="en-US" sz="1200" dirty="0" smtClean="0">
                          <a:solidFill>
                            <a:schemeClr val="accent2">
                              <a:lumMod val="75000"/>
                            </a:schemeClr>
                          </a:solidFill>
                        </a:rPr>
                        <a:t>Plan Design</a:t>
                      </a:r>
                      <a:r>
                        <a:rPr lang="en-US" sz="1200" baseline="0" dirty="0" smtClean="0">
                          <a:solidFill>
                            <a:schemeClr val="accent2">
                              <a:lumMod val="75000"/>
                            </a:schemeClr>
                          </a:solidFill>
                        </a:rPr>
                        <a:t> Features</a:t>
                      </a:r>
                      <a:endParaRPr lang="en-US" sz="1200" dirty="0">
                        <a:solidFill>
                          <a:schemeClr val="accent2">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2">
                              <a:lumMod val="75000"/>
                            </a:schemeClr>
                          </a:solidFill>
                        </a:rPr>
                        <a:t>Current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2">
                              <a:lumMod val="75000"/>
                            </a:schemeClr>
                          </a:solidFill>
                        </a:rPr>
                        <a:t>(PPO</a:t>
                      </a:r>
                      <a:r>
                        <a:rPr lang="en-US" sz="1200" baseline="0" dirty="0" smtClean="0">
                          <a:solidFill>
                            <a:schemeClr val="accent2">
                              <a:lumMod val="75000"/>
                            </a:schemeClr>
                          </a:solidFill>
                        </a:rPr>
                        <a:t> Deductible FY17)</a:t>
                      </a:r>
                      <a:endParaRPr lang="en-US" sz="1200" dirty="0" smtClean="0">
                        <a:solidFill>
                          <a:schemeClr val="accent2">
                            <a:lumMod val="75000"/>
                          </a:schemeClr>
                        </a:solidFill>
                      </a:endParaRPr>
                    </a:p>
                    <a:p>
                      <a:r>
                        <a:rPr lang="en-US" sz="1200" dirty="0" smtClean="0"/>
                        <a:t> *In Network</a:t>
                      </a:r>
                      <a:endParaRPr lang="en-US" sz="1200" dirty="0"/>
                    </a:p>
                  </a:txBody>
                  <a:tcPr/>
                </a:tc>
                <a:tc>
                  <a:txBody>
                    <a:bodyPr/>
                    <a:lstStyle/>
                    <a:p>
                      <a:r>
                        <a:rPr lang="en-US" sz="1200" dirty="0" smtClean="0">
                          <a:solidFill>
                            <a:schemeClr val="accent2">
                              <a:lumMod val="75000"/>
                            </a:schemeClr>
                          </a:solidFill>
                        </a:rPr>
                        <a:t>Current </a:t>
                      </a:r>
                    </a:p>
                    <a:p>
                      <a:r>
                        <a:rPr lang="en-US" sz="1200" dirty="0" smtClean="0">
                          <a:solidFill>
                            <a:schemeClr val="accent2">
                              <a:lumMod val="75000"/>
                            </a:schemeClr>
                          </a:solidFill>
                        </a:rPr>
                        <a:t>(PPO</a:t>
                      </a:r>
                      <a:r>
                        <a:rPr lang="en-US" sz="1200" baseline="0" dirty="0" smtClean="0">
                          <a:solidFill>
                            <a:schemeClr val="accent2">
                              <a:lumMod val="75000"/>
                            </a:schemeClr>
                          </a:solidFill>
                        </a:rPr>
                        <a:t> Deductible FY17)</a:t>
                      </a:r>
                    </a:p>
                    <a:p>
                      <a:r>
                        <a:rPr lang="en-US" sz="1200" baseline="0" dirty="0" smtClean="0">
                          <a:solidFill>
                            <a:schemeClr val="bg1"/>
                          </a:solidFill>
                        </a:rPr>
                        <a:t>*Out of Network</a:t>
                      </a:r>
                      <a:endParaRPr lang="en-US" sz="12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2">
                              <a:lumMod val="75000"/>
                            </a:schemeClr>
                          </a:solidFill>
                        </a:rPr>
                        <a:t>Proposed HSA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accent2">
                              <a:lumMod val="75000"/>
                            </a:schemeClr>
                          </a:solidFill>
                        </a:rPr>
                        <a:t>(PPO Deductible FY18)</a:t>
                      </a:r>
                      <a:endParaRPr lang="en-US" sz="1200" dirty="0" smtClean="0">
                        <a:solidFill>
                          <a:schemeClr val="accent2">
                            <a:lumMod val="75000"/>
                          </a:schemeClr>
                        </a:solidFill>
                      </a:endParaRPr>
                    </a:p>
                    <a:p>
                      <a:r>
                        <a:rPr lang="en-US" sz="1200" dirty="0" smtClean="0"/>
                        <a:t>*In</a:t>
                      </a:r>
                      <a:r>
                        <a:rPr lang="en-US" sz="1200" baseline="0" dirty="0" smtClean="0"/>
                        <a:t> Network</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2">
                              <a:lumMod val="75000"/>
                            </a:schemeClr>
                          </a:solidFill>
                        </a:rPr>
                        <a:t>Proposed HSA</a:t>
                      </a:r>
                    </a:p>
                    <a:p>
                      <a:r>
                        <a:rPr lang="en-US" sz="1200" dirty="0" smtClean="0">
                          <a:solidFill>
                            <a:schemeClr val="accent2">
                              <a:lumMod val="75000"/>
                            </a:schemeClr>
                          </a:solidFill>
                        </a:rPr>
                        <a:t>(PPO</a:t>
                      </a:r>
                      <a:r>
                        <a:rPr lang="en-US" sz="1200" baseline="0" dirty="0" smtClean="0">
                          <a:solidFill>
                            <a:schemeClr val="accent2">
                              <a:lumMod val="75000"/>
                            </a:schemeClr>
                          </a:solidFill>
                        </a:rPr>
                        <a:t> Deductible FY18)</a:t>
                      </a:r>
                    </a:p>
                    <a:p>
                      <a:r>
                        <a:rPr lang="en-US" sz="1200" baseline="0" dirty="0" smtClean="0">
                          <a:solidFill>
                            <a:schemeClr val="bg1"/>
                          </a:solidFill>
                        </a:rPr>
                        <a:t>*Out of Network</a:t>
                      </a:r>
                      <a:endParaRPr lang="en-US" sz="1200" dirty="0">
                        <a:solidFill>
                          <a:schemeClr val="bg1"/>
                        </a:solidFill>
                      </a:endParaRPr>
                    </a:p>
                  </a:txBody>
                  <a:tcPr/>
                </a:tc>
              </a:tr>
              <a:tr h="703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Deductible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$250 </a:t>
                      </a:r>
                      <a:r>
                        <a:rPr lang="en-US" sz="1200" b="0" dirty="0" err="1" smtClean="0"/>
                        <a:t>Ind</a:t>
                      </a:r>
                      <a:r>
                        <a:rPr lang="en-US" sz="1200" b="0" dirty="0" smtClean="0"/>
                        <a:t>/$750 Family </a:t>
                      </a:r>
                      <a:endParaRPr lang="en-US" sz="1200" b="0" baseline="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t>$400ind/ $800 Family</a:t>
                      </a:r>
                    </a:p>
                  </a:txBody>
                  <a:tcPr/>
                </a:tc>
                <a:tc>
                  <a:txBody>
                    <a:bodyPr/>
                    <a:lstStyle/>
                    <a:p>
                      <a:r>
                        <a:rPr lang="en-US" sz="1200" b="0" dirty="0" smtClean="0"/>
                        <a:t>$2,000Ind/$4,000 Family</a:t>
                      </a:r>
                      <a:endParaRPr lang="en-US" sz="12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$2,000Ind/$4,000 Family</a:t>
                      </a:r>
                    </a:p>
                  </a:txBody>
                  <a:tcPr/>
                </a:tc>
              </a:tr>
              <a:tr h="891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Out of</a:t>
                      </a:r>
                      <a:r>
                        <a:rPr lang="en-US" sz="1200" b="1" baseline="0" dirty="0" smtClean="0"/>
                        <a:t> Pocket Maximum</a:t>
                      </a:r>
                      <a:endParaRPr lang="en-US" sz="1200" b="1" dirty="0" smtClean="0"/>
                    </a:p>
                  </a:txBody>
                  <a:tcPr/>
                </a:tc>
                <a:tc>
                  <a:txBody>
                    <a:bodyPr/>
                    <a:lstStyle/>
                    <a:p>
                      <a:r>
                        <a:rPr lang="en-US" sz="1200" baseline="0" dirty="0" smtClean="0"/>
                        <a:t>$2,000ind/$4,000</a:t>
                      </a:r>
                    </a:p>
                    <a:p>
                      <a:r>
                        <a:rPr lang="en-US" sz="1200" baseline="0" dirty="0" smtClean="0"/>
                        <a:t>Family Medical</a:t>
                      </a:r>
                    </a:p>
                    <a:p>
                      <a:r>
                        <a:rPr lang="en-US" sz="1200" baseline="0" dirty="0" smtClean="0"/>
                        <a:t>$3,000Ind/$6,000 Family RX</a:t>
                      </a:r>
                      <a:endParaRPr lang="en-US" sz="1200" dirty="0" smtClean="0"/>
                    </a:p>
                    <a:p>
                      <a:endParaRPr lang="en-US" sz="1200" dirty="0"/>
                    </a:p>
                  </a:txBody>
                  <a:tcPr/>
                </a:tc>
                <a:tc>
                  <a:txBody>
                    <a:bodyPr/>
                    <a:lstStyle/>
                    <a:p>
                      <a:r>
                        <a:rPr lang="en-US" sz="1200" dirty="0" smtClean="0"/>
                        <a:t>$3,000 per member</a:t>
                      </a:r>
                      <a:endParaRPr lang="en-US" sz="1200" dirty="0"/>
                    </a:p>
                  </a:txBody>
                  <a:tcPr/>
                </a:tc>
                <a:tc>
                  <a:txBody>
                    <a:bodyPr/>
                    <a:lstStyle/>
                    <a:p>
                      <a:r>
                        <a:rPr lang="en-US" sz="1200" dirty="0" smtClean="0"/>
                        <a:t>$5,000Ind/$10,000Family</a:t>
                      </a:r>
                      <a:r>
                        <a:rPr lang="en-US" sz="1200" baseline="0" dirty="0" smtClean="0"/>
                        <a:t> Medical/RX combined in and out of network.</a:t>
                      </a:r>
                      <a:endParaRPr lang="en-US" sz="1200" dirty="0"/>
                    </a:p>
                  </a:txBody>
                  <a:tcPr/>
                </a:tc>
                <a:tc>
                  <a:txBody>
                    <a:bodyPr/>
                    <a:lstStyle/>
                    <a:p>
                      <a:r>
                        <a:rPr lang="en-US" sz="1200" dirty="0" smtClean="0"/>
                        <a:t>Combined with in</a:t>
                      </a:r>
                      <a:r>
                        <a:rPr lang="en-US" sz="1200" baseline="0" dirty="0" smtClean="0"/>
                        <a:t> network</a:t>
                      </a:r>
                      <a:endParaRPr lang="en-US" sz="1200" dirty="0"/>
                    </a:p>
                  </a:txBody>
                  <a:tcPr/>
                </a:tc>
              </a:tr>
              <a:tr h="539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Routine Physical</a:t>
                      </a:r>
                    </a:p>
                  </a:txBody>
                  <a:tcPr/>
                </a:tc>
                <a:tc>
                  <a:txBody>
                    <a:bodyPr/>
                    <a:lstStyle/>
                    <a:p>
                      <a:r>
                        <a:rPr lang="en-US" sz="1200" b="0" dirty="0" smtClean="0"/>
                        <a:t>CIF**</a:t>
                      </a:r>
                      <a:endParaRPr lang="en-US" sz="1200" b="0" dirty="0"/>
                    </a:p>
                  </a:txBody>
                  <a:tcPr/>
                </a:tc>
                <a:tc>
                  <a:txBody>
                    <a:bodyPr/>
                    <a:lstStyle/>
                    <a:p>
                      <a:r>
                        <a:rPr lang="en-US" sz="1200" b="0" dirty="0" smtClean="0"/>
                        <a:t>20% coinsurance</a:t>
                      </a:r>
                      <a:endParaRPr lang="en-US" sz="1200" b="0" dirty="0"/>
                    </a:p>
                  </a:txBody>
                  <a:tcPr/>
                </a:tc>
                <a:tc>
                  <a:txBody>
                    <a:bodyPr/>
                    <a:lstStyle/>
                    <a:p>
                      <a:r>
                        <a:rPr lang="en-US" sz="1200" b="0" dirty="0" smtClean="0"/>
                        <a:t>CIF**</a:t>
                      </a:r>
                      <a:endParaRPr lang="en-US" sz="1200" b="0" dirty="0"/>
                    </a:p>
                  </a:txBody>
                  <a:tcPr/>
                </a:tc>
                <a:tc>
                  <a:txBody>
                    <a:bodyPr/>
                    <a:lstStyle/>
                    <a:p>
                      <a:r>
                        <a:rPr lang="en-US" sz="1200" b="0" dirty="0" smtClean="0"/>
                        <a:t>20% coinsurance after deductible</a:t>
                      </a:r>
                      <a:endParaRPr lang="en-US" sz="1200" b="0" dirty="0"/>
                    </a:p>
                  </a:txBody>
                  <a:tcPr/>
                </a:tc>
              </a:tr>
              <a:tr h="656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Office Visit Copays</a:t>
                      </a:r>
                    </a:p>
                  </a:txBody>
                  <a:tcPr/>
                </a:tc>
                <a:tc>
                  <a:txBody>
                    <a:bodyPr/>
                    <a:lstStyle/>
                    <a:p>
                      <a:r>
                        <a:rPr lang="en-US" sz="1200" dirty="0" smtClean="0"/>
                        <a:t>$20/$35</a:t>
                      </a:r>
                      <a:r>
                        <a:rPr lang="en-US" sz="1200" baseline="0" dirty="0" smtClean="0"/>
                        <a:t> </a:t>
                      </a:r>
                      <a:r>
                        <a:rPr lang="en-US" sz="1200" dirty="0" smtClean="0"/>
                        <a:t>PCP/Specialist</a:t>
                      </a:r>
                      <a:endParaRPr lang="en-US" sz="1200" dirty="0"/>
                    </a:p>
                  </a:txBody>
                  <a:tcPr/>
                </a:tc>
                <a:tc>
                  <a:txBody>
                    <a:bodyPr/>
                    <a:lstStyle/>
                    <a:p>
                      <a:r>
                        <a:rPr lang="en-US" sz="1200" dirty="0" smtClean="0"/>
                        <a:t>20% coinsurance</a:t>
                      </a:r>
                      <a:endParaRPr lang="en-US" sz="1200" dirty="0"/>
                    </a:p>
                  </a:txBody>
                  <a:tcPr/>
                </a:tc>
                <a:tc>
                  <a:txBody>
                    <a:bodyPr/>
                    <a:lstStyle/>
                    <a:p>
                      <a:r>
                        <a:rPr lang="en-US" sz="1200" dirty="0" smtClean="0"/>
                        <a:t>Deductible</a:t>
                      </a:r>
                      <a:r>
                        <a:rPr lang="en-US" sz="1200" baseline="0" dirty="0" smtClean="0"/>
                        <a:t> then </a:t>
                      </a:r>
                      <a:r>
                        <a:rPr lang="en-US" sz="1200" dirty="0" smtClean="0"/>
                        <a:t>CIF**</a:t>
                      </a:r>
                      <a:endParaRPr lang="en-US" sz="1200" dirty="0"/>
                    </a:p>
                  </a:txBody>
                  <a:tcPr/>
                </a:tc>
                <a:tc>
                  <a:txBody>
                    <a:bodyPr/>
                    <a:lstStyle/>
                    <a:p>
                      <a:r>
                        <a:rPr lang="en-US" sz="1200" dirty="0" smtClean="0"/>
                        <a:t>20% coinsurance</a:t>
                      </a:r>
                      <a:r>
                        <a:rPr lang="en-US" sz="1200" baseline="0" dirty="0" smtClean="0"/>
                        <a:t> after deductible</a:t>
                      </a:r>
                      <a:endParaRPr lang="en-US" sz="1200" dirty="0"/>
                    </a:p>
                  </a:txBody>
                  <a:tcPr/>
                </a:tc>
              </a:tr>
              <a:tr h="539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Inpatient Surgery</a:t>
                      </a:r>
                    </a:p>
                  </a:txBody>
                  <a:tcPr/>
                </a:tc>
                <a:tc>
                  <a:txBody>
                    <a:bodyPr/>
                    <a:lstStyle/>
                    <a:p>
                      <a:r>
                        <a:rPr lang="en-US" sz="1200" dirty="0" smtClean="0"/>
                        <a:t>$500 copay</a:t>
                      </a:r>
                      <a:r>
                        <a:rPr lang="en-US" sz="1200" baseline="0" dirty="0" smtClean="0"/>
                        <a:t> after deductible</a:t>
                      </a:r>
                      <a:endParaRPr lang="en-US" sz="1200" dirty="0"/>
                    </a:p>
                  </a:txBody>
                  <a:tcPr/>
                </a:tc>
                <a:tc>
                  <a:txBody>
                    <a:bodyPr/>
                    <a:lstStyle/>
                    <a:p>
                      <a:r>
                        <a:rPr lang="en-US" sz="1200" baseline="0" dirty="0" smtClean="0"/>
                        <a:t>20% coinsurance after deductible</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Deductible</a:t>
                      </a:r>
                      <a:r>
                        <a:rPr lang="en-US" sz="1200" baseline="0" dirty="0" smtClean="0"/>
                        <a:t> then </a:t>
                      </a:r>
                      <a:r>
                        <a:rPr lang="en-US" sz="1200" dirty="0" smtClean="0"/>
                        <a:t>CIF**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20% coinsurance after deductible</a:t>
                      </a:r>
                      <a:endParaRPr lang="en-US" sz="1200" dirty="0" smtClean="0"/>
                    </a:p>
                  </a:txBody>
                  <a:tcPr/>
                </a:tc>
              </a:tr>
              <a:tr h="539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Day Surgery</a:t>
                      </a:r>
                    </a:p>
                  </a:txBody>
                  <a:tcPr/>
                </a:tc>
                <a:tc>
                  <a:txBody>
                    <a:bodyPr/>
                    <a:lstStyle/>
                    <a:p>
                      <a:r>
                        <a:rPr lang="en-US" sz="1200" dirty="0" smtClean="0"/>
                        <a:t>$150 copay after deductible</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20% coinsurance after deductible</a:t>
                      </a:r>
                      <a:endParaRPr lang="en-US" sz="1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Deductible</a:t>
                      </a:r>
                      <a:r>
                        <a:rPr lang="en-US" sz="1200" baseline="0" dirty="0" smtClean="0"/>
                        <a:t> then </a:t>
                      </a:r>
                      <a:r>
                        <a:rPr lang="en-US" sz="1200" dirty="0" smtClean="0"/>
                        <a:t>CIF**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20% coinsurance after deductible</a:t>
                      </a:r>
                      <a:endParaRPr lang="en-US" sz="1200" dirty="0" smtClean="0"/>
                    </a:p>
                  </a:txBody>
                  <a:tcPr/>
                </a:tc>
              </a:tr>
            </a:tbl>
          </a:graphicData>
        </a:graphic>
      </p:graphicFrame>
      <p:sp>
        <p:nvSpPr>
          <p:cNvPr id="4" name="Rectangle 3"/>
          <p:cNvSpPr/>
          <p:nvPr/>
        </p:nvSpPr>
        <p:spPr>
          <a:xfrm>
            <a:off x="0" y="85226"/>
            <a:ext cx="9144000" cy="940095"/>
          </a:xfrm>
          <a:prstGeom prst="rect">
            <a:avLst/>
          </a:prstGeom>
          <a:solidFill>
            <a:srgbClr val="131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200" dirty="0" smtClean="0">
                <a:solidFill>
                  <a:schemeClr val="bg1"/>
                </a:solidFill>
                <a:latin typeface="Arial" panose="020B0604020202020204" pitchFamily="34" charset="0"/>
                <a:cs typeface="Arial" panose="020B0604020202020204" pitchFamily="34" charset="0"/>
              </a:rPr>
              <a:t>Medical Plan Design, Cont.</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2592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52400" y="1112630"/>
          <a:ext cx="8915400" cy="5440570"/>
        </p:xfrm>
        <a:graphic>
          <a:graphicData uri="http://schemas.openxmlformats.org/drawingml/2006/table">
            <a:tbl>
              <a:tblPr firstRow="1" bandRow="1">
                <a:tableStyleId>{5C22544A-7EE6-4342-B048-85BDC9FD1C3A}</a:tableStyleId>
              </a:tblPr>
              <a:tblGrid>
                <a:gridCol w="1807947"/>
                <a:gridCol w="1681333"/>
                <a:gridCol w="2063454"/>
                <a:gridCol w="1910606"/>
                <a:gridCol w="1452060"/>
              </a:tblGrid>
              <a:tr h="840327">
                <a:tc>
                  <a:txBody>
                    <a:bodyPr/>
                    <a:lstStyle/>
                    <a:p>
                      <a:r>
                        <a:rPr lang="en-US" sz="1200" dirty="0" smtClean="0">
                          <a:solidFill>
                            <a:schemeClr val="accent2"/>
                          </a:solidFill>
                        </a:rPr>
                        <a:t>Plan Design Features</a:t>
                      </a:r>
                      <a:endParaRPr lang="en-US" sz="1200" dirty="0">
                        <a:solidFill>
                          <a:schemeClr val="accent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2">
                              <a:lumMod val="75000"/>
                            </a:schemeClr>
                          </a:solidFill>
                        </a:rPr>
                        <a:t>Current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2">
                              <a:lumMod val="75000"/>
                            </a:schemeClr>
                          </a:solidFill>
                        </a:rPr>
                        <a:t>(PPO</a:t>
                      </a:r>
                      <a:r>
                        <a:rPr lang="en-US" sz="1200" baseline="0" dirty="0" smtClean="0">
                          <a:solidFill>
                            <a:schemeClr val="accent2">
                              <a:lumMod val="75000"/>
                            </a:schemeClr>
                          </a:solidFill>
                        </a:rPr>
                        <a:t> Deductible FY17)</a:t>
                      </a:r>
                      <a:endParaRPr lang="en-US" sz="1200" dirty="0" smtClean="0">
                        <a:solidFill>
                          <a:schemeClr val="accent2">
                            <a:lumMod val="75000"/>
                          </a:schemeClr>
                        </a:solidFill>
                      </a:endParaRPr>
                    </a:p>
                    <a:p>
                      <a:r>
                        <a:rPr lang="en-US" sz="1200" dirty="0" smtClean="0"/>
                        <a:t> *In Network</a:t>
                      </a:r>
                    </a:p>
                  </a:txBody>
                  <a:tcPr/>
                </a:tc>
                <a:tc>
                  <a:txBody>
                    <a:bodyPr/>
                    <a:lstStyle/>
                    <a:p>
                      <a:r>
                        <a:rPr lang="en-US" sz="1200" dirty="0" smtClean="0">
                          <a:solidFill>
                            <a:schemeClr val="accent2">
                              <a:lumMod val="75000"/>
                            </a:schemeClr>
                          </a:solidFill>
                        </a:rPr>
                        <a:t>Current </a:t>
                      </a:r>
                    </a:p>
                    <a:p>
                      <a:r>
                        <a:rPr lang="en-US" sz="1200" dirty="0" smtClean="0">
                          <a:solidFill>
                            <a:schemeClr val="accent2">
                              <a:lumMod val="75000"/>
                            </a:schemeClr>
                          </a:solidFill>
                        </a:rPr>
                        <a:t>(PPO</a:t>
                      </a:r>
                      <a:r>
                        <a:rPr lang="en-US" sz="1200" baseline="0" dirty="0" smtClean="0">
                          <a:solidFill>
                            <a:schemeClr val="accent2">
                              <a:lumMod val="75000"/>
                            </a:schemeClr>
                          </a:solidFill>
                        </a:rPr>
                        <a:t> Deductible FY17)</a:t>
                      </a:r>
                    </a:p>
                    <a:p>
                      <a:r>
                        <a:rPr lang="en-US" sz="1200" baseline="0" dirty="0" smtClean="0">
                          <a:solidFill>
                            <a:schemeClr val="bg1"/>
                          </a:solidFill>
                        </a:rPr>
                        <a:t>*Out of Network</a:t>
                      </a:r>
                      <a:endParaRPr lang="en-US" sz="1200" dirty="0" smtClean="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2">
                              <a:lumMod val="75000"/>
                            </a:schemeClr>
                          </a:solidFill>
                        </a:rPr>
                        <a:t>Proposed HSA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accent2">
                              <a:lumMod val="75000"/>
                            </a:schemeClr>
                          </a:solidFill>
                        </a:rPr>
                        <a:t>(PPO Deductible FY18)</a:t>
                      </a:r>
                      <a:endParaRPr lang="en-US" sz="1200" dirty="0" smtClean="0">
                        <a:solidFill>
                          <a:schemeClr val="accent2">
                            <a:lumMod val="75000"/>
                          </a:schemeClr>
                        </a:solidFill>
                      </a:endParaRPr>
                    </a:p>
                    <a:p>
                      <a:r>
                        <a:rPr lang="en-US" sz="1200" dirty="0" smtClean="0"/>
                        <a:t>*In</a:t>
                      </a:r>
                      <a:r>
                        <a:rPr lang="en-US" sz="1200" baseline="0" dirty="0" smtClean="0"/>
                        <a:t> Network</a:t>
                      </a:r>
                      <a:endParaRPr lang="en-US" sz="1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2">
                              <a:lumMod val="75000"/>
                            </a:schemeClr>
                          </a:solidFill>
                        </a:rPr>
                        <a:t>Proposed HSA</a:t>
                      </a:r>
                    </a:p>
                    <a:p>
                      <a:r>
                        <a:rPr lang="en-US" sz="1200" dirty="0" smtClean="0">
                          <a:solidFill>
                            <a:schemeClr val="accent2">
                              <a:lumMod val="75000"/>
                            </a:schemeClr>
                          </a:solidFill>
                        </a:rPr>
                        <a:t>(PPO</a:t>
                      </a:r>
                      <a:r>
                        <a:rPr lang="en-US" sz="1200" baseline="0" dirty="0" smtClean="0">
                          <a:solidFill>
                            <a:schemeClr val="accent2">
                              <a:lumMod val="75000"/>
                            </a:schemeClr>
                          </a:solidFill>
                        </a:rPr>
                        <a:t> Deductible FY18)</a:t>
                      </a:r>
                    </a:p>
                    <a:p>
                      <a:r>
                        <a:rPr lang="en-US" sz="1200" baseline="0" dirty="0" smtClean="0">
                          <a:solidFill>
                            <a:schemeClr val="bg1"/>
                          </a:solidFill>
                        </a:rPr>
                        <a:t>*Out of Network</a:t>
                      </a:r>
                      <a:endParaRPr lang="en-US" sz="1200" dirty="0" smtClean="0">
                        <a:solidFill>
                          <a:schemeClr val="bg1"/>
                        </a:solidFill>
                      </a:endParaRPr>
                    </a:p>
                  </a:txBody>
                  <a:tcPr/>
                </a:tc>
              </a:tr>
              <a:tr h="477108">
                <a:tc>
                  <a:txBody>
                    <a:bodyPr/>
                    <a:lstStyle/>
                    <a:p>
                      <a:r>
                        <a:rPr lang="en-US" sz="1200" b="1" dirty="0" smtClean="0"/>
                        <a:t>ER</a:t>
                      </a:r>
                      <a:endParaRPr lang="en-US" sz="1200" b="1" dirty="0"/>
                    </a:p>
                  </a:txBody>
                  <a:tcPr/>
                </a:tc>
                <a:tc>
                  <a:txBody>
                    <a:bodyPr/>
                    <a:lstStyle/>
                    <a:p>
                      <a:r>
                        <a:rPr lang="en-US" sz="1200" dirty="0" smtClean="0"/>
                        <a:t>Deductible</a:t>
                      </a:r>
                      <a:r>
                        <a:rPr lang="en-US" sz="1200" baseline="0" dirty="0" smtClean="0"/>
                        <a:t> then $100</a:t>
                      </a:r>
                    </a:p>
                    <a:p>
                      <a:r>
                        <a:rPr lang="en-US" sz="1200" baseline="0" dirty="0" smtClean="0"/>
                        <a:t>Copay per visit</a:t>
                      </a:r>
                      <a:endParaRPr lang="en-US" sz="1200" dirty="0"/>
                    </a:p>
                  </a:txBody>
                  <a:tcPr/>
                </a:tc>
                <a:tc>
                  <a:txBody>
                    <a:bodyPr/>
                    <a:lstStyle/>
                    <a:p>
                      <a:r>
                        <a:rPr lang="en-US" sz="1200" dirty="0" smtClean="0"/>
                        <a:t>Deductible</a:t>
                      </a:r>
                      <a:r>
                        <a:rPr lang="en-US" sz="1200" baseline="0" dirty="0" smtClean="0"/>
                        <a:t> then $100</a:t>
                      </a:r>
                    </a:p>
                    <a:p>
                      <a:r>
                        <a:rPr lang="en-US" sz="1200" baseline="0" dirty="0" smtClean="0"/>
                        <a:t>Copay per visit</a:t>
                      </a:r>
                      <a:endParaRPr lang="en-US" sz="1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Deductible then CIF**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Deductible then CIF**</a:t>
                      </a:r>
                    </a:p>
                  </a:txBody>
                  <a:tcPr/>
                </a:tc>
              </a:tr>
              <a:tr h="477108">
                <a:tc>
                  <a:txBody>
                    <a:bodyPr/>
                    <a:lstStyle/>
                    <a:p>
                      <a:r>
                        <a:rPr lang="en-US" sz="1200" b="1" dirty="0" smtClean="0"/>
                        <a:t>MRI/CT/PET</a:t>
                      </a:r>
                      <a:r>
                        <a:rPr lang="en-US" sz="1200" b="1" baseline="0" dirty="0" smtClean="0"/>
                        <a:t> Scan</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Deductible then $100 copay</a:t>
                      </a:r>
                      <a:r>
                        <a:rPr lang="en-US" sz="1200" baseline="0" dirty="0" smtClean="0"/>
                        <a:t> </a:t>
                      </a:r>
                      <a:endParaRPr lang="en-US" sz="1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20% coinsurance after deductible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Deductible then CIF**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20% coinsurance after deductible</a:t>
                      </a:r>
                    </a:p>
                  </a:txBody>
                  <a:tcPr/>
                </a:tc>
              </a:tr>
              <a:tr h="631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Diagnostic X-Ray/</a:t>
                      </a:r>
                      <a:r>
                        <a:rPr lang="en-US" sz="1200" b="1" baseline="0" dirty="0" smtClean="0"/>
                        <a:t> Lab Work</a:t>
                      </a:r>
                      <a:endParaRPr lang="en-US" sz="1200" b="1" dirty="0" smtClean="0"/>
                    </a:p>
                    <a:p>
                      <a:endParaRPr lang="en-US" sz="1200" dirty="0"/>
                    </a:p>
                  </a:txBody>
                  <a:tcPr/>
                </a:tc>
                <a:tc>
                  <a:txBody>
                    <a:bodyPr/>
                    <a:lstStyle/>
                    <a:p>
                      <a:r>
                        <a:rPr lang="en-US" sz="1200" dirty="0" smtClean="0"/>
                        <a:t>Deductible then CIF**</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20% coinsurance after deductible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Deductible then CIF**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20% coinsurance after deductible</a:t>
                      </a:r>
                    </a:p>
                  </a:txBody>
                  <a:tcPr/>
                </a:tc>
              </a:tr>
              <a:tr h="667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PT and OT (100</a:t>
                      </a:r>
                      <a:r>
                        <a:rPr lang="en-US" sz="1200" b="1" baseline="0" dirty="0" smtClean="0"/>
                        <a:t> visits/year combined)</a:t>
                      </a:r>
                      <a:endParaRPr lang="en-US" sz="1200" b="1" dirty="0" smtClean="0"/>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$2</a:t>
                      </a:r>
                      <a:r>
                        <a:rPr lang="en-US" sz="1200" baseline="0" dirty="0" smtClean="0"/>
                        <a:t>0 copay per visit</a:t>
                      </a:r>
                      <a:endParaRPr lang="en-US" sz="1200" dirty="0" smtClean="0"/>
                    </a:p>
                    <a:p>
                      <a:endParaRPr lang="en-US" sz="1200" dirty="0"/>
                    </a:p>
                  </a:txBody>
                  <a:tcPr/>
                </a:tc>
                <a:tc>
                  <a:txBody>
                    <a:bodyPr/>
                    <a:lstStyle/>
                    <a:p>
                      <a:r>
                        <a:rPr lang="en-US" sz="1200" dirty="0" smtClean="0"/>
                        <a:t>20%</a:t>
                      </a:r>
                      <a:r>
                        <a:rPr lang="en-US" sz="1200" baseline="0" dirty="0" smtClean="0"/>
                        <a:t> coinsurance</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Deductible then CIF**</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20% coinsurance after deductible</a:t>
                      </a:r>
                    </a:p>
                  </a:txBody>
                  <a:tcPr/>
                </a:tc>
              </a:tr>
              <a:tr h="477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Chiropractic</a:t>
                      </a:r>
                      <a:r>
                        <a:rPr lang="en-US" sz="1200" b="1" baseline="0" dirty="0" smtClean="0"/>
                        <a:t> Care</a:t>
                      </a:r>
                      <a:endParaRPr lang="en-US" sz="1200" b="1" dirty="0" smtClean="0"/>
                    </a:p>
                  </a:txBody>
                  <a:tcPr/>
                </a:tc>
                <a:tc>
                  <a:txBody>
                    <a:bodyPr/>
                    <a:lstStyle/>
                    <a:p>
                      <a:r>
                        <a:rPr lang="en-US" sz="1200" dirty="0" smtClean="0"/>
                        <a:t>$2</a:t>
                      </a:r>
                      <a:r>
                        <a:rPr lang="en-US" sz="1200" baseline="0" dirty="0" smtClean="0"/>
                        <a:t>0 copay per visit</a:t>
                      </a:r>
                      <a:endParaRPr lang="en-US" sz="1200" dirty="0"/>
                    </a:p>
                  </a:txBody>
                  <a:tcPr/>
                </a:tc>
                <a:tc>
                  <a:txBody>
                    <a:bodyPr/>
                    <a:lstStyle/>
                    <a:p>
                      <a:r>
                        <a:rPr lang="en-US" sz="1200" dirty="0" smtClean="0"/>
                        <a:t>20% coinsurance</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Deductible then CIF**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20% coinsurance after deductible</a:t>
                      </a:r>
                    </a:p>
                  </a:txBody>
                  <a:tcPr/>
                </a:tc>
              </a:tr>
              <a:tr h="552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DME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20% coinsurance after deductible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20% coinsurance after deductible</a:t>
                      </a:r>
                    </a:p>
                  </a:txBody>
                  <a:tcPr/>
                </a:tc>
                <a:tc>
                  <a:txBody>
                    <a:bodyPr/>
                    <a:lstStyle/>
                    <a:p>
                      <a:r>
                        <a:rPr lang="en-US" sz="1200" dirty="0" smtClean="0"/>
                        <a:t>Deductible then CIF**</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20% coinsurance after deductible</a:t>
                      </a:r>
                    </a:p>
                  </a:txBody>
                  <a:tcPr/>
                </a:tc>
              </a:tr>
              <a:tr h="667951">
                <a:tc>
                  <a:txBody>
                    <a:bodyPr/>
                    <a:lstStyle/>
                    <a:p>
                      <a:r>
                        <a:rPr lang="en-US" sz="1200" b="1" dirty="0" smtClean="0"/>
                        <a:t>Pharmacy</a:t>
                      </a:r>
                      <a:endParaRPr lang="en-US" sz="1200" b="1" dirty="0"/>
                    </a:p>
                  </a:txBody>
                  <a:tcPr/>
                </a:tc>
                <a:tc>
                  <a:txBody>
                    <a:bodyPr/>
                    <a:lstStyle/>
                    <a:p>
                      <a:r>
                        <a:rPr lang="en-US" sz="1200" dirty="0" smtClean="0"/>
                        <a:t>Retail:</a:t>
                      </a:r>
                      <a:r>
                        <a:rPr lang="en-US" sz="1200" baseline="0" dirty="0" smtClean="0"/>
                        <a:t> $10/25/50</a:t>
                      </a:r>
                    </a:p>
                    <a:p>
                      <a:r>
                        <a:rPr lang="en-US" sz="1200" baseline="0" dirty="0" smtClean="0"/>
                        <a:t>Mail: $20/50/110</a:t>
                      </a:r>
                      <a:endParaRPr lang="en-US" sz="1200" dirty="0"/>
                    </a:p>
                  </a:txBody>
                  <a:tcPr/>
                </a:tc>
                <a:tc>
                  <a:txBody>
                    <a:bodyPr/>
                    <a:lstStyle/>
                    <a:p>
                      <a:r>
                        <a:rPr lang="en-US" sz="1200" dirty="0" smtClean="0"/>
                        <a:t>N/A</a:t>
                      </a:r>
                      <a:endParaRPr lang="en-US" sz="1200" dirty="0"/>
                    </a:p>
                  </a:txBody>
                  <a:tcPr/>
                </a:tc>
                <a:tc>
                  <a:txBody>
                    <a:bodyPr/>
                    <a:lstStyle/>
                    <a:p>
                      <a:r>
                        <a:rPr lang="en-US" sz="1200" dirty="0" smtClean="0"/>
                        <a:t>After deductible:</a:t>
                      </a:r>
                    </a:p>
                    <a:p>
                      <a:r>
                        <a:rPr lang="en-US" sz="1200" dirty="0" smtClean="0"/>
                        <a:t>Retail:</a:t>
                      </a:r>
                      <a:r>
                        <a:rPr lang="en-US" sz="1200" baseline="0" dirty="0" smtClean="0"/>
                        <a:t>$10/30/65</a:t>
                      </a:r>
                    </a:p>
                    <a:p>
                      <a:r>
                        <a:rPr lang="en-US" sz="1200" baseline="0" dirty="0" smtClean="0"/>
                        <a:t>Mail:$25/75/165</a:t>
                      </a:r>
                      <a:endParaRPr lang="en-US" sz="1200" dirty="0"/>
                    </a:p>
                  </a:txBody>
                  <a:tcPr/>
                </a:tc>
                <a:tc>
                  <a:txBody>
                    <a:bodyPr/>
                    <a:lstStyle/>
                    <a:p>
                      <a:r>
                        <a:rPr lang="en-US" sz="1200" dirty="0" smtClean="0"/>
                        <a:t>N/A</a:t>
                      </a:r>
                      <a:endParaRPr lang="en-US" sz="1200" dirty="0"/>
                    </a:p>
                  </a:txBody>
                  <a:tcPr/>
                </a:tc>
              </a:tr>
              <a:tr h="631210">
                <a:tc>
                  <a:txBody>
                    <a:bodyPr/>
                    <a:lstStyle/>
                    <a:p>
                      <a:r>
                        <a:rPr lang="en-US" sz="1200" b="1" dirty="0" smtClean="0"/>
                        <a:t>Fitness/Weight Loss</a:t>
                      </a:r>
                      <a:r>
                        <a:rPr lang="en-US" sz="1200" b="1" baseline="0" dirty="0" smtClean="0"/>
                        <a:t> Benefit</a:t>
                      </a:r>
                      <a:endParaRPr lang="en-US"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$300/$150 per family per cal year</a:t>
                      </a:r>
                    </a:p>
                    <a:p>
                      <a:endParaRPr lang="en-US" sz="1200" dirty="0"/>
                    </a:p>
                  </a:txBody>
                  <a:tcPr/>
                </a:tc>
                <a:tc>
                  <a:txBody>
                    <a:bodyPr/>
                    <a:lstStyle/>
                    <a:p>
                      <a:r>
                        <a:rPr lang="en-US" sz="1200" dirty="0" smtClean="0"/>
                        <a:t>N/A</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$300/$150 per family per cal year</a:t>
                      </a:r>
                    </a:p>
                    <a:p>
                      <a:endParaRPr lang="en-US" sz="1200" dirty="0"/>
                    </a:p>
                  </a:txBody>
                  <a:tcPr/>
                </a:tc>
                <a:tc>
                  <a:txBody>
                    <a:bodyPr/>
                    <a:lstStyle/>
                    <a:p>
                      <a:r>
                        <a:rPr lang="en-US" sz="1200" dirty="0" smtClean="0"/>
                        <a:t>N/A</a:t>
                      </a:r>
                      <a:endParaRPr lang="en-US" sz="1200" dirty="0"/>
                    </a:p>
                  </a:txBody>
                  <a:tcPr/>
                </a:tc>
              </a:tr>
            </a:tbl>
          </a:graphicData>
        </a:graphic>
      </p:graphicFrame>
      <p:sp>
        <p:nvSpPr>
          <p:cNvPr id="4" name="Title 3"/>
          <p:cNvSpPr>
            <a:spLocks noGrp="1"/>
          </p:cNvSpPr>
          <p:nvPr>
            <p:ph type="title"/>
          </p:nvPr>
        </p:nvSpPr>
        <p:spPr>
          <a:xfrm>
            <a:off x="0" y="274638"/>
            <a:ext cx="9144000" cy="744265"/>
          </a:xfrm>
          <a:prstGeom prst="rect">
            <a:avLst/>
          </a:prstGeom>
          <a:solidFill>
            <a:srgbClr val="131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800" dirty="0" smtClean="0">
                <a:solidFill>
                  <a:schemeClr val="bg1"/>
                </a:solidFill>
                <a:latin typeface="Arial" panose="020B0604020202020204" pitchFamily="34" charset="0"/>
                <a:cs typeface="Arial" panose="020B0604020202020204" pitchFamily="34" charset="0"/>
              </a:rPr>
              <a:t>Medical Plan Design</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9197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25" name="TextBox 4"/>
          <p:cNvSpPr txBox="1">
            <a:spLocks noChangeArrowheads="1"/>
          </p:cNvSpPr>
          <p:nvPr/>
        </p:nvSpPr>
        <p:spPr bwMode="auto">
          <a:xfrm>
            <a:off x="1371599" y="956464"/>
            <a:ext cx="708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defTabSz="914400" eaLnBrk="0" fontAlgn="base" hangingPunct="0">
              <a:spcBef>
                <a:spcPct val="0"/>
              </a:spcBef>
              <a:spcAft>
                <a:spcPct val="0"/>
              </a:spcAft>
            </a:pPr>
            <a:r>
              <a:rPr lang="en-US" altLang="en-US" dirty="0">
                <a:solidFill>
                  <a:schemeClr val="bg1"/>
                </a:solidFill>
              </a:rPr>
              <a:t>Individual Coverage Scenario- Average Medical Plan Use</a:t>
            </a:r>
          </a:p>
          <a:p>
            <a:pPr defTabSz="914400" eaLnBrk="0" fontAlgn="base" hangingPunct="0">
              <a:spcBef>
                <a:spcPct val="0"/>
              </a:spcBef>
              <a:spcAft>
                <a:spcPct val="0"/>
              </a:spcAft>
            </a:pPr>
            <a:r>
              <a:rPr lang="en-US" altLang="en-US" dirty="0">
                <a:solidFill>
                  <a:srgbClr val="000000"/>
                </a:solidFill>
              </a:rPr>
              <a:t> </a:t>
            </a:r>
          </a:p>
        </p:txBody>
      </p:sp>
      <p:graphicFrame>
        <p:nvGraphicFramePr>
          <p:cNvPr id="4" name="Table 3"/>
          <p:cNvGraphicFramePr>
            <a:graphicFrameLocks noGrp="1"/>
          </p:cNvGraphicFramePr>
          <p:nvPr>
            <p:extLst/>
          </p:nvPr>
        </p:nvGraphicFramePr>
        <p:xfrm>
          <a:off x="381000" y="1371596"/>
          <a:ext cx="8381999" cy="5029207"/>
        </p:xfrm>
        <a:graphic>
          <a:graphicData uri="http://schemas.openxmlformats.org/drawingml/2006/table">
            <a:tbl>
              <a:tblPr/>
              <a:tblGrid>
                <a:gridCol w="2669267"/>
                <a:gridCol w="2856366"/>
                <a:gridCol w="2856366"/>
              </a:tblGrid>
              <a:tr h="563272">
                <a:tc>
                  <a:txBody>
                    <a:bodyPr/>
                    <a:lstStyle/>
                    <a:p>
                      <a:pPr algn="l" rtl="0" fontAlgn="ctr"/>
                      <a:r>
                        <a:rPr lang="en-US" sz="1600" b="1" i="0" u="sng" strike="noStrike" dirty="0">
                          <a:solidFill>
                            <a:srgbClr val="FFFFFF"/>
                          </a:solidFill>
                          <a:effectLst/>
                          <a:latin typeface="Arial" panose="020B0604020202020204" pitchFamily="34" charset="0"/>
                        </a:rPr>
                        <a:t>Estimated</a:t>
                      </a:r>
                      <a:r>
                        <a:rPr lang="en-US" sz="1600" b="1" i="0" u="none" strike="noStrike" dirty="0">
                          <a:solidFill>
                            <a:srgbClr val="FFFFFF"/>
                          </a:solidFill>
                          <a:effectLst/>
                          <a:latin typeface="Arial" panose="020B0604020202020204" pitchFamily="34" charset="0"/>
                        </a:rPr>
                        <a:t> Member Cost</a:t>
                      </a:r>
                      <a:endParaRPr lang="en-US" sz="1600" b="1" i="0" u="sng" strike="noStrike" dirty="0">
                        <a:solidFill>
                          <a:srgbClr val="FFFFFF"/>
                        </a:solidFill>
                        <a:effectLst/>
                        <a:latin typeface="Arial" panose="020B0604020202020204" pitchFamily="34" charset="0"/>
                      </a:endParaRP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6D6"/>
                    </a:solidFill>
                  </a:tcPr>
                </a:tc>
                <a:tc>
                  <a:txBody>
                    <a:bodyPr/>
                    <a:lstStyle/>
                    <a:p>
                      <a:pPr algn="ctr" rtl="0" fontAlgn="ctr"/>
                      <a:r>
                        <a:rPr lang="en-US" sz="1600" b="1" i="0" u="none" strike="noStrike" dirty="0">
                          <a:solidFill>
                            <a:srgbClr val="FFFFFF"/>
                          </a:solidFill>
                          <a:effectLst/>
                          <a:latin typeface="Arial" panose="020B0604020202020204" pitchFamily="34" charset="0"/>
                        </a:rPr>
                        <a:t>Network Blue HMO</a:t>
                      </a: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6D6"/>
                    </a:solidFill>
                  </a:tcPr>
                </a:tc>
                <a:tc>
                  <a:txBody>
                    <a:bodyPr/>
                    <a:lstStyle/>
                    <a:p>
                      <a:pPr algn="ctr" rtl="0" fontAlgn="ctr"/>
                      <a:r>
                        <a:rPr lang="en-US" sz="1600" b="1" i="0" u="none" strike="noStrike">
                          <a:solidFill>
                            <a:srgbClr val="FFFFFF"/>
                          </a:solidFill>
                          <a:effectLst/>
                          <a:latin typeface="Arial" panose="020B0604020202020204" pitchFamily="34" charset="0"/>
                        </a:rPr>
                        <a:t>H.S.A. Qualified HMO</a:t>
                      </a: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6D6"/>
                    </a:solidFill>
                  </a:tcPr>
                </a:tc>
              </a:tr>
              <a:tr h="496215">
                <a:tc>
                  <a:txBody>
                    <a:bodyPr/>
                    <a:lstStyle/>
                    <a:p>
                      <a:pPr algn="l" rtl="0" fontAlgn="ctr"/>
                      <a:r>
                        <a:rPr lang="en-US" sz="1600" b="0" i="0" u="none" strike="noStrike" dirty="0">
                          <a:solidFill>
                            <a:srgbClr val="000000"/>
                          </a:solidFill>
                          <a:effectLst/>
                          <a:latin typeface="Arial" panose="020B0604020202020204" pitchFamily="34" charset="0"/>
                        </a:rPr>
                        <a:t>Annual Premium est. 25% employee cost</a:t>
                      </a: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rtl="0" fontAlgn="ctr"/>
                      <a:r>
                        <a:rPr lang="en-US" sz="1600" b="0" i="0" u="none" strike="noStrike" dirty="0" smtClean="0">
                          <a:solidFill>
                            <a:srgbClr val="000000"/>
                          </a:solidFill>
                          <a:effectLst/>
                          <a:latin typeface="Arial" panose="020B0604020202020204" pitchFamily="34" charset="0"/>
                        </a:rPr>
                        <a:t>$2,190</a:t>
                      </a:r>
                      <a:endParaRPr lang="en-US" sz="1600" b="0" i="0" u="none" strike="noStrike" dirty="0">
                        <a:solidFill>
                          <a:srgbClr val="000000"/>
                        </a:solidFill>
                        <a:effectLst/>
                        <a:latin typeface="Arial" panose="020B0604020202020204" pitchFamily="34" charset="0"/>
                      </a:endParaRP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rtl="0" fontAlgn="ctr"/>
                      <a:r>
                        <a:rPr lang="en-US" sz="1600" b="0" i="0" u="none" strike="noStrike" dirty="0" smtClean="0">
                          <a:solidFill>
                            <a:srgbClr val="000000"/>
                          </a:solidFill>
                          <a:effectLst/>
                          <a:latin typeface="Arial" panose="020B0604020202020204" pitchFamily="34" charset="0"/>
                        </a:rPr>
                        <a:t>$1,818</a:t>
                      </a: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r>
              <a:tr h="496215">
                <a:tc>
                  <a:txBody>
                    <a:bodyPr/>
                    <a:lstStyle/>
                    <a:p>
                      <a:pPr algn="l" rtl="0" fontAlgn="ctr"/>
                      <a:r>
                        <a:rPr lang="en-US" sz="1600" b="0" i="0" u="none" strike="noStrike" dirty="0">
                          <a:solidFill>
                            <a:srgbClr val="000000"/>
                          </a:solidFill>
                          <a:effectLst/>
                          <a:latin typeface="Arial" panose="020B0604020202020204" pitchFamily="34" charset="0"/>
                        </a:rPr>
                        <a:t>Deductible</a:t>
                      </a: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en-US" sz="1600" b="0" i="0" u="none" strike="noStrike" dirty="0" smtClean="0">
                          <a:solidFill>
                            <a:srgbClr val="000000"/>
                          </a:solidFill>
                          <a:effectLst/>
                          <a:latin typeface="Arial" panose="020B0604020202020204" pitchFamily="34" charset="0"/>
                        </a:rPr>
                        <a:t>$250</a:t>
                      </a:r>
                      <a:endParaRPr lang="en-US" sz="1600" b="0" i="0" u="none" strike="noStrike" dirty="0">
                        <a:solidFill>
                          <a:srgbClr val="000000"/>
                        </a:solidFill>
                        <a:effectLst/>
                        <a:latin typeface="Arial" panose="020B0604020202020204" pitchFamily="34" charset="0"/>
                      </a:endParaRP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en-US" sz="1600" b="0" i="0" u="none" strike="noStrike" dirty="0">
                          <a:solidFill>
                            <a:srgbClr val="000000"/>
                          </a:solidFill>
                          <a:effectLst/>
                          <a:latin typeface="Arial" panose="020B0604020202020204" pitchFamily="34" charset="0"/>
                        </a:rPr>
                        <a:t>$2,000 (combined medical and Rx)</a:t>
                      </a: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r>
              <a:tr h="496215">
                <a:tc>
                  <a:txBody>
                    <a:bodyPr/>
                    <a:lstStyle/>
                    <a:p>
                      <a:pPr algn="l" rtl="0" fontAlgn="ctr"/>
                      <a:r>
                        <a:rPr lang="en-US" sz="1600" b="0" i="0" u="none" strike="noStrike" dirty="0">
                          <a:solidFill>
                            <a:srgbClr val="000000"/>
                          </a:solidFill>
                          <a:effectLst/>
                          <a:latin typeface="Arial" panose="020B0604020202020204" pitchFamily="34" charset="0"/>
                        </a:rPr>
                        <a:t>Preventive Care</a:t>
                      </a: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$0 </a:t>
                      </a: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$0 </a:t>
                      </a: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r h="496215">
                <a:tc>
                  <a:txBody>
                    <a:bodyPr/>
                    <a:lstStyle/>
                    <a:p>
                      <a:pPr algn="l" rtl="0" fontAlgn="ctr"/>
                      <a:r>
                        <a:rPr lang="en-US" sz="1600" b="0" i="0" u="none" strike="noStrike">
                          <a:solidFill>
                            <a:srgbClr val="000000"/>
                          </a:solidFill>
                          <a:effectLst/>
                          <a:latin typeface="Arial" panose="020B0604020202020204" pitchFamily="34" charset="0"/>
                        </a:rPr>
                        <a:t>1 Prescription (tier 2, retail)</a:t>
                      </a: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smtClean="0">
                          <a:solidFill>
                            <a:srgbClr val="000000"/>
                          </a:solidFill>
                          <a:effectLst/>
                          <a:latin typeface="Arial" panose="020B0604020202020204" pitchFamily="34" charset="0"/>
                        </a:rPr>
                        <a:t>$25</a:t>
                      </a:r>
                      <a:endParaRPr lang="en-US" sz="1600" b="0" i="0" u="none" strike="noStrike" dirty="0">
                        <a:solidFill>
                          <a:srgbClr val="000000"/>
                        </a:solidFill>
                        <a:effectLst/>
                        <a:latin typeface="Arial" panose="020B0604020202020204" pitchFamily="34" charset="0"/>
                      </a:endParaRP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$150 </a:t>
                      </a: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r h="496215">
                <a:tc>
                  <a:txBody>
                    <a:bodyPr/>
                    <a:lstStyle/>
                    <a:p>
                      <a:pPr algn="l" rtl="0" fontAlgn="ctr"/>
                      <a:r>
                        <a:rPr lang="en-US" sz="1600" b="0" i="0" u="none" strike="noStrike">
                          <a:solidFill>
                            <a:srgbClr val="000000"/>
                          </a:solidFill>
                          <a:effectLst/>
                          <a:latin typeface="Arial" panose="020B0604020202020204" pitchFamily="34" charset="0"/>
                        </a:rPr>
                        <a:t>1 Regular Sick Visits</a:t>
                      </a: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$20 </a:t>
                      </a: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$120 </a:t>
                      </a: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r h="496215">
                <a:tc>
                  <a:txBody>
                    <a:bodyPr/>
                    <a:lstStyle/>
                    <a:p>
                      <a:pPr algn="l" rtl="0" fontAlgn="ctr"/>
                      <a:r>
                        <a:rPr lang="en-US" sz="1600" b="0" i="0" u="none" strike="noStrike">
                          <a:solidFill>
                            <a:srgbClr val="000000"/>
                          </a:solidFill>
                          <a:effectLst/>
                          <a:latin typeface="Arial" panose="020B0604020202020204" pitchFamily="34" charset="0"/>
                        </a:rPr>
                        <a:t>1 Specialist appoinments</a:t>
                      </a: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600" b="0" i="0" u="none" strike="noStrike" dirty="0" smtClean="0">
                          <a:solidFill>
                            <a:srgbClr val="000000"/>
                          </a:solidFill>
                          <a:effectLst/>
                          <a:latin typeface="Arial" panose="020B0604020202020204" pitchFamily="34" charset="0"/>
                        </a:rPr>
                        <a:t>$35 </a:t>
                      </a:r>
                      <a:endParaRPr lang="en-US" sz="1600" b="0" i="0" u="none" strike="noStrike" dirty="0">
                        <a:solidFill>
                          <a:srgbClr val="000000"/>
                        </a:solidFill>
                        <a:effectLst/>
                        <a:latin typeface="Arial" panose="020B0604020202020204" pitchFamily="34" charset="0"/>
                      </a:endParaRP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$150 </a:t>
                      </a: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496215">
                <a:tc>
                  <a:txBody>
                    <a:bodyPr/>
                    <a:lstStyle/>
                    <a:p>
                      <a:pPr algn="l" rtl="0" fontAlgn="ctr"/>
                      <a:r>
                        <a:rPr lang="en-US" sz="1600" b="1" i="0" u="none" strike="noStrike">
                          <a:solidFill>
                            <a:srgbClr val="000000"/>
                          </a:solidFill>
                          <a:effectLst/>
                          <a:latin typeface="Arial" panose="020B0604020202020204" pitchFamily="34" charset="0"/>
                        </a:rPr>
                        <a:t>Subtotal</a:t>
                      </a: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600" b="1" i="0" u="none" strike="noStrike" dirty="0" smtClean="0">
                          <a:solidFill>
                            <a:srgbClr val="000000"/>
                          </a:solidFill>
                          <a:effectLst/>
                          <a:latin typeface="Arial" panose="020B0604020202020204" pitchFamily="34" charset="0"/>
                        </a:rPr>
                        <a:t>$2,270</a:t>
                      </a: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600" b="1" i="0" u="none" strike="noStrike" dirty="0">
                          <a:solidFill>
                            <a:srgbClr val="000000"/>
                          </a:solidFill>
                          <a:effectLst/>
                          <a:latin typeface="Arial" panose="020B0604020202020204" pitchFamily="34" charset="0"/>
                        </a:rPr>
                        <a:t>$</a:t>
                      </a:r>
                      <a:r>
                        <a:rPr lang="en-US" sz="1600" b="1" i="0" u="none" strike="noStrike" dirty="0" smtClean="0">
                          <a:solidFill>
                            <a:srgbClr val="000000"/>
                          </a:solidFill>
                          <a:effectLst/>
                          <a:latin typeface="Arial" panose="020B0604020202020204" pitchFamily="34" charset="0"/>
                        </a:rPr>
                        <a:t>2,238</a:t>
                      </a:r>
                      <a:endParaRPr lang="en-US" sz="1600" b="1" i="0" u="none" strike="noStrike" dirty="0">
                        <a:solidFill>
                          <a:srgbClr val="000000"/>
                        </a:solidFill>
                        <a:effectLst/>
                        <a:latin typeface="Arial" panose="020B0604020202020204" pitchFamily="34" charset="0"/>
                      </a:endParaRP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496215">
                <a:tc>
                  <a:txBody>
                    <a:bodyPr/>
                    <a:lstStyle/>
                    <a:p>
                      <a:pPr algn="l" rtl="0" fontAlgn="ctr"/>
                      <a:r>
                        <a:rPr lang="en-US" sz="1600" b="0" i="0" u="none" strike="noStrike">
                          <a:solidFill>
                            <a:srgbClr val="000000"/>
                          </a:solidFill>
                          <a:effectLst/>
                          <a:latin typeface="Arial" panose="020B0604020202020204" pitchFamily="34" charset="0"/>
                        </a:rPr>
                        <a:t>Health Savings Account Funding</a:t>
                      </a:r>
                    </a:p>
                  </a:txBody>
                  <a:tcPr marL="40710" marR="4523" marT="45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1600" b="0" i="0" u="none" strike="noStrike">
                          <a:solidFill>
                            <a:srgbClr val="000000"/>
                          </a:solidFill>
                          <a:effectLst/>
                          <a:latin typeface="Arial" panose="020B0604020202020204" pitchFamily="34" charset="0"/>
                        </a:rPr>
                        <a:t>N/A</a:t>
                      </a:r>
                    </a:p>
                  </a:txBody>
                  <a:tcPr marL="40710" marR="4523" marT="4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1600" b="0" i="0" u="none" strike="noStrike" dirty="0">
                          <a:solidFill>
                            <a:srgbClr val="000000"/>
                          </a:solidFill>
                          <a:effectLst/>
                          <a:latin typeface="Arial" panose="020B0604020202020204" pitchFamily="34" charset="0"/>
                        </a:rPr>
                        <a:t>$1,000 </a:t>
                      </a:r>
                    </a:p>
                  </a:txBody>
                  <a:tcPr marL="40710" marR="4523" marT="452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496215">
                <a:tc>
                  <a:txBody>
                    <a:bodyPr/>
                    <a:lstStyle/>
                    <a:p>
                      <a:pPr algn="l" fontAlgn="ctr"/>
                      <a:r>
                        <a:rPr lang="en-US" sz="1600" b="1" i="0" u="sng" strike="noStrike">
                          <a:solidFill>
                            <a:srgbClr val="305496"/>
                          </a:solidFill>
                          <a:effectLst/>
                          <a:latin typeface="Arial" panose="020B0604020202020204" pitchFamily="34" charset="0"/>
                        </a:rPr>
                        <a:t>Total Estimated Cost</a:t>
                      </a:r>
                    </a:p>
                  </a:txBody>
                  <a:tcPr marL="4523" marR="4523" marT="4523" marB="0" anchor="ctr">
                    <a:lnL>
                      <a:noFill/>
                    </a:lnL>
                    <a:lnR>
                      <a:noFill/>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en-US" sz="1600" b="1" i="0" u="sng" strike="noStrike" dirty="0">
                          <a:solidFill>
                            <a:srgbClr val="305496"/>
                          </a:solidFill>
                          <a:effectLst/>
                          <a:latin typeface="Arial" panose="020B0604020202020204" pitchFamily="34" charset="0"/>
                        </a:rPr>
                        <a:t>$</a:t>
                      </a:r>
                      <a:r>
                        <a:rPr lang="en-US" sz="1600" b="1" i="0" u="sng" strike="noStrike" dirty="0" smtClean="0">
                          <a:solidFill>
                            <a:srgbClr val="305496"/>
                          </a:solidFill>
                          <a:effectLst/>
                          <a:latin typeface="Arial" panose="020B0604020202020204" pitchFamily="34" charset="0"/>
                        </a:rPr>
                        <a:t>2,522 </a:t>
                      </a:r>
                      <a:endParaRPr lang="en-US" sz="1600" b="1" i="0" u="sng" strike="noStrike" dirty="0">
                        <a:solidFill>
                          <a:srgbClr val="305496"/>
                        </a:solidFill>
                        <a:effectLst/>
                        <a:latin typeface="Arial" panose="020B0604020202020204" pitchFamily="34" charset="0"/>
                      </a:endParaRPr>
                    </a:p>
                  </a:txBody>
                  <a:tcPr marL="4523" marR="4523" marT="4523" marB="0" anchor="ctr">
                    <a:lnL>
                      <a:noFill/>
                    </a:lnL>
                    <a:lnR>
                      <a:noFill/>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en-US" sz="1600" b="1" i="0" u="sng" strike="noStrike" dirty="0">
                          <a:solidFill>
                            <a:srgbClr val="305496"/>
                          </a:solidFill>
                          <a:effectLst/>
                          <a:latin typeface="Arial" panose="020B0604020202020204" pitchFamily="34" charset="0"/>
                        </a:rPr>
                        <a:t>$</a:t>
                      </a:r>
                      <a:r>
                        <a:rPr lang="en-US" sz="1600" b="1" i="0" u="sng" strike="noStrike" dirty="0" smtClean="0">
                          <a:solidFill>
                            <a:srgbClr val="305496"/>
                          </a:solidFill>
                          <a:effectLst/>
                          <a:latin typeface="Arial" panose="020B0604020202020204" pitchFamily="34" charset="0"/>
                        </a:rPr>
                        <a:t>1,238 </a:t>
                      </a:r>
                      <a:endParaRPr lang="en-US" sz="1600" b="1" i="0" u="sng" strike="noStrike" dirty="0">
                        <a:solidFill>
                          <a:srgbClr val="305496"/>
                        </a:solidFill>
                        <a:effectLst/>
                        <a:latin typeface="Arial" panose="020B0604020202020204" pitchFamily="34" charset="0"/>
                      </a:endParaRPr>
                    </a:p>
                  </a:txBody>
                  <a:tcPr marL="4523" marR="4523" marT="4523" marB="0" anchor="ctr">
                    <a:lnL>
                      <a:noFill/>
                    </a:lnL>
                    <a:lnR>
                      <a:noFill/>
                    </a:lnR>
                    <a:lnT w="12700" cap="flat" cmpd="sng" algn="ctr">
                      <a:solidFill>
                        <a:srgbClr val="000000"/>
                      </a:solidFill>
                      <a:prstDash val="solid"/>
                      <a:round/>
                      <a:headEnd type="none" w="med" len="med"/>
                      <a:tailEnd type="none" w="med" len="med"/>
                    </a:lnT>
                    <a:lnB>
                      <a:noFill/>
                    </a:lnB>
                    <a:solidFill>
                      <a:srgbClr val="BDD7EE"/>
                    </a:solidFill>
                  </a:tcPr>
                </a:tc>
              </a:tr>
            </a:tbl>
          </a:graphicData>
        </a:graphic>
      </p:graphicFrame>
      <p:sp>
        <p:nvSpPr>
          <p:cNvPr id="5" name="Title 3"/>
          <p:cNvSpPr txBox="1">
            <a:spLocks/>
          </p:cNvSpPr>
          <p:nvPr/>
        </p:nvSpPr>
        <p:spPr>
          <a:xfrm>
            <a:off x="0" y="274638"/>
            <a:ext cx="9144000" cy="744265"/>
          </a:xfrm>
          <a:prstGeom prst="rect">
            <a:avLst/>
          </a:prstGeom>
          <a:solidFill>
            <a:srgbClr val="13183C"/>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4400" eaLnBrk="0" fontAlgn="base" hangingPunct="0">
              <a:spcAft>
                <a:spcPct val="0"/>
              </a:spcAft>
            </a:pPr>
            <a:r>
              <a:rPr lang="en-US" altLang="en-US" sz="2700" dirty="0">
                <a:solidFill>
                  <a:schemeClr val="bg1"/>
                </a:solidFill>
                <a:latin typeface="Arial" panose="020B0604020202020204" pitchFamily="34" charset="0"/>
                <a:cs typeface="Arial" panose="020B0604020202020204" pitchFamily="34" charset="0"/>
              </a:rPr>
              <a:t>Individual Coverage Scenario- Average Medical </a:t>
            </a:r>
            <a:r>
              <a:rPr lang="en-US" altLang="en-US" sz="2700" dirty="0" smtClean="0">
                <a:solidFill>
                  <a:schemeClr val="bg1"/>
                </a:solidFill>
                <a:latin typeface="Arial" panose="020B0604020202020204" pitchFamily="34" charset="0"/>
                <a:cs typeface="Arial" panose="020B0604020202020204" pitchFamily="34" charset="0"/>
              </a:rPr>
              <a:t>Plan Use</a:t>
            </a:r>
            <a:endParaRPr lang="en-US" altLang="en-US" sz="2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3614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533400" y="1219200"/>
          <a:ext cx="8001000" cy="5184050"/>
        </p:xfrm>
        <a:graphic>
          <a:graphicData uri="http://schemas.openxmlformats.org/drawingml/2006/table">
            <a:tbl>
              <a:tblPr/>
              <a:tblGrid>
                <a:gridCol w="2547938"/>
                <a:gridCol w="2726531"/>
                <a:gridCol w="2726531"/>
              </a:tblGrid>
              <a:tr h="449053">
                <a:tc>
                  <a:txBody>
                    <a:bodyPr/>
                    <a:lstStyle/>
                    <a:p>
                      <a:pPr algn="l" rtl="0" fontAlgn="ctr"/>
                      <a:r>
                        <a:rPr lang="en-US" sz="1600" b="1" i="0" u="sng" strike="noStrike" dirty="0">
                          <a:solidFill>
                            <a:srgbClr val="FFFFFF"/>
                          </a:solidFill>
                          <a:effectLst/>
                          <a:latin typeface="Arial" panose="020B0604020202020204" pitchFamily="34" charset="0"/>
                        </a:rPr>
                        <a:t>Estimated</a:t>
                      </a:r>
                      <a:r>
                        <a:rPr lang="en-US" sz="1600" b="1" i="0" u="none" strike="noStrike" dirty="0">
                          <a:solidFill>
                            <a:srgbClr val="FFFFFF"/>
                          </a:solidFill>
                          <a:effectLst/>
                          <a:latin typeface="Arial" panose="020B0604020202020204" pitchFamily="34" charset="0"/>
                        </a:rPr>
                        <a:t> Member Cost</a:t>
                      </a:r>
                      <a:endParaRPr lang="en-US" sz="1600" b="1" i="0" u="sng" strike="noStrike" dirty="0">
                        <a:solidFill>
                          <a:srgbClr val="FFFFFF"/>
                        </a:solidFill>
                        <a:effectLst/>
                        <a:latin typeface="Arial" panose="020B0604020202020204" pitchFamily="34" charset="0"/>
                      </a:endParaRP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6D6"/>
                    </a:solidFill>
                  </a:tcPr>
                </a:tc>
                <a:tc>
                  <a:txBody>
                    <a:bodyPr/>
                    <a:lstStyle/>
                    <a:p>
                      <a:pPr algn="ctr" rtl="0" fontAlgn="ctr"/>
                      <a:r>
                        <a:rPr lang="en-US" sz="1600" b="1" i="0" u="none" strike="noStrike" dirty="0">
                          <a:solidFill>
                            <a:srgbClr val="FFFFFF"/>
                          </a:solidFill>
                          <a:effectLst/>
                          <a:latin typeface="Arial" panose="020B0604020202020204" pitchFamily="34" charset="0"/>
                        </a:rPr>
                        <a:t>Network Blue HMO</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6D6"/>
                    </a:solidFill>
                  </a:tcPr>
                </a:tc>
                <a:tc>
                  <a:txBody>
                    <a:bodyPr/>
                    <a:lstStyle/>
                    <a:p>
                      <a:pPr algn="ctr" rtl="0" fontAlgn="ctr"/>
                      <a:r>
                        <a:rPr lang="en-US" sz="1600" b="1" i="0" u="none" strike="noStrike">
                          <a:solidFill>
                            <a:srgbClr val="FFFFFF"/>
                          </a:solidFill>
                          <a:effectLst/>
                          <a:latin typeface="Arial" panose="020B0604020202020204" pitchFamily="34" charset="0"/>
                        </a:rPr>
                        <a:t>H.S.A. Qualified HMO</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6D6"/>
                    </a:solidFill>
                  </a:tcPr>
                </a:tc>
              </a:tr>
              <a:tr h="395595">
                <a:tc>
                  <a:txBody>
                    <a:bodyPr/>
                    <a:lstStyle/>
                    <a:p>
                      <a:pPr algn="l" rtl="0" fontAlgn="ctr"/>
                      <a:r>
                        <a:rPr lang="en-US" sz="1600" b="0" i="0" u="none" strike="noStrike" dirty="0">
                          <a:solidFill>
                            <a:srgbClr val="000000"/>
                          </a:solidFill>
                          <a:effectLst/>
                          <a:latin typeface="Arial" panose="020B0604020202020204" pitchFamily="34" charset="0"/>
                        </a:rPr>
                        <a:t>Annual Premium est. 25% employee cost</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rtl="0" fontAlgn="ctr"/>
                      <a:r>
                        <a:rPr lang="en-US" sz="1600" b="0" i="0" u="none" strike="noStrike" dirty="0" smtClean="0">
                          <a:solidFill>
                            <a:srgbClr val="000000"/>
                          </a:solidFill>
                          <a:effectLst/>
                          <a:latin typeface="Arial" panose="020B0604020202020204" pitchFamily="34" charset="0"/>
                        </a:rPr>
                        <a:t>$2,190</a:t>
                      </a:r>
                      <a:endParaRPr lang="en-US" sz="1600" b="0" i="0" u="none" strike="noStrike" dirty="0">
                        <a:solidFill>
                          <a:srgbClr val="000000"/>
                        </a:solidFill>
                        <a:effectLst/>
                        <a:latin typeface="Arial" panose="020B0604020202020204" pitchFamily="34" charset="0"/>
                      </a:endParaRP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rtl="0" fontAlgn="ctr"/>
                      <a:r>
                        <a:rPr lang="en-US" sz="1600" b="0" i="0" u="none" strike="noStrike" dirty="0" smtClean="0">
                          <a:solidFill>
                            <a:srgbClr val="000000"/>
                          </a:solidFill>
                          <a:effectLst/>
                          <a:latin typeface="Arial" panose="020B0604020202020204" pitchFamily="34" charset="0"/>
                        </a:rPr>
                        <a:t>$1,818</a:t>
                      </a:r>
                    </a:p>
                  </a:txBody>
                  <a:tcPr marL="40710" marR="4523" marT="4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r>
              <a:tr h="395595">
                <a:tc>
                  <a:txBody>
                    <a:bodyPr/>
                    <a:lstStyle/>
                    <a:p>
                      <a:pPr algn="l" rtl="0" fontAlgn="ctr"/>
                      <a:r>
                        <a:rPr lang="en-US" sz="1600" b="0" i="0" u="none" strike="noStrike">
                          <a:solidFill>
                            <a:srgbClr val="000000"/>
                          </a:solidFill>
                          <a:effectLst/>
                          <a:latin typeface="Arial" panose="020B0604020202020204" pitchFamily="34" charset="0"/>
                        </a:rPr>
                        <a:t>Deductible</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en-US" sz="1600" b="0" i="0" u="none" strike="noStrike" dirty="0" smtClean="0">
                          <a:solidFill>
                            <a:srgbClr val="000000"/>
                          </a:solidFill>
                          <a:effectLst/>
                          <a:latin typeface="Arial" panose="020B0604020202020204" pitchFamily="34" charset="0"/>
                        </a:rPr>
                        <a:t>$250 </a:t>
                      </a:r>
                      <a:endParaRPr lang="en-US" sz="1600" b="0" i="0" u="none" strike="noStrike" dirty="0">
                        <a:solidFill>
                          <a:srgbClr val="000000"/>
                        </a:solidFill>
                        <a:effectLst/>
                        <a:latin typeface="Arial" panose="020B0604020202020204" pitchFamily="34" charset="0"/>
                      </a:endParaRP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en-US" sz="1600" b="0" i="0" u="none" strike="noStrike" dirty="0">
                          <a:solidFill>
                            <a:srgbClr val="000000"/>
                          </a:solidFill>
                          <a:effectLst/>
                          <a:latin typeface="Arial" panose="020B0604020202020204" pitchFamily="34" charset="0"/>
                        </a:rPr>
                        <a:t>$2,000 (combined medical and Rx)</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r>
              <a:tr h="395595">
                <a:tc>
                  <a:txBody>
                    <a:bodyPr/>
                    <a:lstStyle/>
                    <a:p>
                      <a:pPr algn="l" rtl="0" fontAlgn="ctr"/>
                      <a:r>
                        <a:rPr lang="en-US" sz="1600" b="0" i="0" u="none" strike="noStrike">
                          <a:solidFill>
                            <a:srgbClr val="000000"/>
                          </a:solidFill>
                          <a:effectLst/>
                          <a:latin typeface="Arial" panose="020B0604020202020204" pitchFamily="34" charset="0"/>
                        </a:rPr>
                        <a:t>Preventive Care</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$0 </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$0 </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r h="395595">
                <a:tc>
                  <a:txBody>
                    <a:bodyPr/>
                    <a:lstStyle/>
                    <a:p>
                      <a:pPr algn="l" rtl="0" fontAlgn="ctr"/>
                      <a:r>
                        <a:rPr lang="en-US" sz="1600" b="0" i="0" u="none" strike="noStrike" dirty="0">
                          <a:solidFill>
                            <a:srgbClr val="000000"/>
                          </a:solidFill>
                          <a:effectLst/>
                          <a:latin typeface="Arial" panose="020B0604020202020204" pitchFamily="34" charset="0"/>
                        </a:rPr>
                        <a:t>3 Prescriptions (tier 2)</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smtClean="0">
                          <a:solidFill>
                            <a:srgbClr val="000000"/>
                          </a:solidFill>
                          <a:effectLst/>
                          <a:latin typeface="Arial" panose="020B0604020202020204" pitchFamily="34" charset="0"/>
                        </a:rPr>
                        <a:t>$75</a:t>
                      </a:r>
                      <a:endParaRPr lang="en-US" sz="1600" b="0" i="0" u="none" strike="noStrike" dirty="0">
                        <a:solidFill>
                          <a:srgbClr val="000000"/>
                        </a:solidFill>
                        <a:effectLst/>
                        <a:latin typeface="Arial" panose="020B0604020202020204" pitchFamily="34" charset="0"/>
                      </a:endParaRP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$450 </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r h="395595">
                <a:tc>
                  <a:txBody>
                    <a:bodyPr/>
                    <a:lstStyle/>
                    <a:p>
                      <a:pPr algn="l" rtl="0" fontAlgn="ctr"/>
                      <a:r>
                        <a:rPr lang="en-US" sz="1600" b="0" i="0" u="none" strike="noStrike">
                          <a:solidFill>
                            <a:srgbClr val="000000"/>
                          </a:solidFill>
                          <a:effectLst/>
                          <a:latin typeface="Arial" panose="020B0604020202020204" pitchFamily="34" charset="0"/>
                        </a:rPr>
                        <a:t>2 Regular Sick Visits</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$40 </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$240 </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r h="395595">
                <a:tc>
                  <a:txBody>
                    <a:bodyPr/>
                    <a:lstStyle/>
                    <a:p>
                      <a:pPr algn="l" rtl="0" fontAlgn="ctr"/>
                      <a:r>
                        <a:rPr lang="en-US" sz="1600" b="0" i="0" u="none" strike="noStrike">
                          <a:solidFill>
                            <a:srgbClr val="000000"/>
                          </a:solidFill>
                          <a:effectLst/>
                          <a:latin typeface="Arial" panose="020B0604020202020204" pitchFamily="34" charset="0"/>
                        </a:rPr>
                        <a:t>2 Specialist appoinments</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smtClean="0">
                          <a:solidFill>
                            <a:srgbClr val="000000"/>
                          </a:solidFill>
                          <a:effectLst/>
                          <a:latin typeface="Arial" panose="020B0604020202020204" pitchFamily="34" charset="0"/>
                        </a:rPr>
                        <a:t>$70 </a:t>
                      </a:r>
                      <a:endParaRPr lang="en-US" sz="1600" b="0" i="0" u="none" strike="noStrike" dirty="0">
                        <a:solidFill>
                          <a:srgbClr val="000000"/>
                        </a:solidFill>
                        <a:effectLst/>
                        <a:latin typeface="Arial" panose="020B0604020202020204" pitchFamily="34" charset="0"/>
                      </a:endParaRP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$300 </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r h="395595">
                <a:tc>
                  <a:txBody>
                    <a:bodyPr/>
                    <a:lstStyle/>
                    <a:p>
                      <a:pPr algn="l" rtl="0" fontAlgn="ctr"/>
                      <a:r>
                        <a:rPr lang="en-US" sz="1600" b="0" i="0" u="none" strike="noStrike" dirty="0">
                          <a:solidFill>
                            <a:srgbClr val="000000"/>
                          </a:solidFill>
                          <a:effectLst/>
                          <a:latin typeface="Arial" panose="020B0604020202020204" pitchFamily="34" charset="0"/>
                        </a:rPr>
                        <a:t>1 MRI </a:t>
                      </a:r>
                      <a:r>
                        <a:rPr lang="en-US" sz="1600" b="0" i="0" u="none" strike="noStrike" dirty="0" smtClean="0">
                          <a:solidFill>
                            <a:srgbClr val="000000"/>
                          </a:solidFill>
                          <a:effectLst/>
                          <a:latin typeface="Arial" panose="020B0604020202020204" pitchFamily="34" charset="0"/>
                        </a:rPr>
                        <a:t>(250 </a:t>
                      </a:r>
                      <a:r>
                        <a:rPr lang="en-US" sz="1600" b="0" i="0" u="none" strike="noStrike" dirty="0" err="1">
                          <a:solidFill>
                            <a:srgbClr val="000000"/>
                          </a:solidFill>
                          <a:effectLst/>
                          <a:latin typeface="Arial" panose="020B0604020202020204" pitchFamily="34" charset="0"/>
                        </a:rPr>
                        <a:t>ded</a:t>
                      </a:r>
                      <a:r>
                        <a:rPr lang="en-US" sz="1600" b="0" i="0" u="none" strike="noStrike" dirty="0">
                          <a:solidFill>
                            <a:srgbClr val="000000"/>
                          </a:solidFill>
                          <a:effectLst/>
                          <a:latin typeface="Arial" panose="020B0604020202020204" pitchFamily="34" charset="0"/>
                        </a:rPr>
                        <a:t> +100 copay)</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smtClean="0">
                          <a:solidFill>
                            <a:srgbClr val="000000"/>
                          </a:solidFill>
                          <a:effectLst/>
                          <a:latin typeface="Arial" panose="020B0604020202020204" pitchFamily="34" charset="0"/>
                        </a:rPr>
                        <a:t>$350</a:t>
                      </a:r>
                      <a:endParaRPr lang="en-US" sz="1600" b="0" i="0" u="none" strike="noStrike" dirty="0">
                        <a:solidFill>
                          <a:srgbClr val="000000"/>
                        </a:solidFill>
                        <a:effectLst/>
                        <a:latin typeface="Arial" panose="020B0604020202020204" pitchFamily="34" charset="0"/>
                      </a:endParaRP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$1,010 </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r h="395595">
                <a:tc>
                  <a:txBody>
                    <a:bodyPr/>
                    <a:lstStyle/>
                    <a:p>
                      <a:pPr algn="l" rtl="0" fontAlgn="ctr"/>
                      <a:r>
                        <a:rPr lang="en-US" sz="1600" b="0" i="0" u="none" strike="noStrike">
                          <a:solidFill>
                            <a:srgbClr val="000000"/>
                          </a:solidFill>
                          <a:effectLst/>
                          <a:latin typeface="Arial" panose="020B0604020202020204" pitchFamily="34" charset="0"/>
                        </a:rPr>
                        <a:t>5 Physical Therapy Visits</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$100 </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$0 </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395595">
                <a:tc>
                  <a:txBody>
                    <a:bodyPr/>
                    <a:lstStyle/>
                    <a:p>
                      <a:pPr algn="l" rtl="0" fontAlgn="ctr"/>
                      <a:r>
                        <a:rPr lang="en-US" sz="1600" b="1" i="0" u="none" strike="noStrike">
                          <a:solidFill>
                            <a:srgbClr val="000000"/>
                          </a:solidFill>
                          <a:effectLst/>
                          <a:latin typeface="Arial" panose="020B0604020202020204" pitchFamily="34" charset="0"/>
                        </a:rPr>
                        <a:t>Subtotal</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600" b="1" i="0" u="none" strike="noStrike" dirty="0" smtClean="0">
                          <a:solidFill>
                            <a:srgbClr val="000000"/>
                          </a:solidFill>
                          <a:effectLst/>
                          <a:latin typeface="Arial" panose="020B0604020202020204" pitchFamily="34" charset="0"/>
                        </a:rPr>
                        <a:t>$2,825</a:t>
                      </a:r>
                      <a:endParaRPr lang="en-US" sz="1600" b="1" i="0" u="none" strike="noStrike" dirty="0">
                        <a:solidFill>
                          <a:srgbClr val="000000"/>
                        </a:solidFill>
                        <a:effectLst/>
                        <a:latin typeface="Arial" panose="020B0604020202020204" pitchFamily="34" charset="0"/>
                      </a:endParaRP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600" b="1" i="0" u="none" strike="noStrike" dirty="0" smtClean="0">
                          <a:solidFill>
                            <a:srgbClr val="000000"/>
                          </a:solidFill>
                          <a:effectLst/>
                          <a:latin typeface="Arial" panose="020B0604020202020204" pitchFamily="34" charset="0"/>
                        </a:rPr>
                        <a:t>$3,818</a:t>
                      </a:r>
                      <a:endParaRPr lang="en-US" sz="1600" b="1" i="0" u="none" strike="noStrike" dirty="0">
                        <a:solidFill>
                          <a:srgbClr val="000000"/>
                        </a:solidFill>
                        <a:effectLst/>
                        <a:latin typeface="Arial" panose="020B0604020202020204" pitchFamily="34" charset="0"/>
                      </a:endParaRP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395595">
                <a:tc>
                  <a:txBody>
                    <a:bodyPr/>
                    <a:lstStyle/>
                    <a:p>
                      <a:pPr algn="l" rtl="0" fontAlgn="ctr"/>
                      <a:r>
                        <a:rPr lang="en-US" sz="1600" b="0" i="0" u="none" strike="noStrike">
                          <a:solidFill>
                            <a:srgbClr val="000000"/>
                          </a:solidFill>
                          <a:effectLst/>
                          <a:latin typeface="Arial" panose="020B0604020202020204" pitchFamily="34" charset="0"/>
                        </a:rPr>
                        <a:t>Health Savings Account Funding</a:t>
                      </a:r>
                    </a:p>
                  </a:txBody>
                  <a:tcPr marL="34000" marR="3778" marT="377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1600" b="0" i="0" u="none" strike="noStrike">
                          <a:solidFill>
                            <a:srgbClr val="000000"/>
                          </a:solidFill>
                          <a:effectLst/>
                          <a:latin typeface="Arial" panose="020B0604020202020204" pitchFamily="34" charset="0"/>
                        </a:rPr>
                        <a:t>N/A</a:t>
                      </a:r>
                    </a:p>
                  </a:txBody>
                  <a:tcPr marL="34000" marR="3778" marT="377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1600" b="0" i="0" u="none" strike="noStrike" dirty="0">
                          <a:solidFill>
                            <a:srgbClr val="000000"/>
                          </a:solidFill>
                          <a:effectLst/>
                          <a:latin typeface="Arial" panose="020B0604020202020204" pitchFamily="34" charset="0"/>
                        </a:rPr>
                        <a:t>$1,000 </a:t>
                      </a:r>
                    </a:p>
                  </a:txBody>
                  <a:tcPr marL="34000" marR="3778" marT="377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395595">
                <a:tc>
                  <a:txBody>
                    <a:bodyPr/>
                    <a:lstStyle/>
                    <a:p>
                      <a:pPr algn="l" fontAlgn="ctr"/>
                      <a:r>
                        <a:rPr lang="en-US" sz="1600" b="1" i="0" u="sng" strike="noStrike">
                          <a:solidFill>
                            <a:srgbClr val="305496"/>
                          </a:solidFill>
                          <a:effectLst/>
                          <a:latin typeface="Arial" panose="020B0604020202020204" pitchFamily="34" charset="0"/>
                        </a:rPr>
                        <a:t>Total Estimated Cost</a:t>
                      </a:r>
                    </a:p>
                  </a:txBody>
                  <a:tcPr marL="3778" marR="3778" marT="3778" marB="0" anchor="ctr">
                    <a:lnL>
                      <a:noFill/>
                    </a:lnL>
                    <a:lnR>
                      <a:noFill/>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en-US" sz="1600" b="1" i="0" u="sng" strike="noStrike" dirty="0" smtClean="0">
                          <a:solidFill>
                            <a:srgbClr val="305496"/>
                          </a:solidFill>
                          <a:effectLst/>
                          <a:latin typeface="Arial" panose="020B0604020202020204" pitchFamily="34" charset="0"/>
                        </a:rPr>
                        <a:t>$2,825</a:t>
                      </a:r>
                      <a:endParaRPr lang="en-US" sz="1600" b="1" i="0" u="sng" strike="noStrike" dirty="0">
                        <a:solidFill>
                          <a:srgbClr val="305496"/>
                        </a:solidFill>
                        <a:effectLst/>
                        <a:latin typeface="Arial" panose="020B0604020202020204" pitchFamily="34" charset="0"/>
                      </a:endParaRPr>
                    </a:p>
                  </a:txBody>
                  <a:tcPr marL="3778" marR="3778" marT="3778" marB="0" anchor="ctr">
                    <a:lnL>
                      <a:noFill/>
                    </a:lnL>
                    <a:lnR>
                      <a:noFill/>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en-US" sz="1600" b="1" i="0" u="sng" strike="noStrike" dirty="0" smtClean="0">
                          <a:solidFill>
                            <a:srgbClr val="305496"/>
                          </a:solidFill>
                          <a:effectLst/>
                          <a:latin typeface="Arial" panose="020B0604020202020204" pitchFamily="34" charset="0"/>
                        </a:rPr>
                        <a:t>$2,818</a:t>
                      </a:r>
                      <a:endParaRPr lang="en-US" sz="1600" b="1" i="0" u="sng" strike="noStrike" dirty="0">
                        <a:solidFill>
                          <a:srgbClr val="305496"/>
                        </a:solidFill>
                        <a:effectLst/>
                        <a:latin typeface="Arial" panose="020B0604020202020204" pitchFamily="34" charset="0"/>
                      </a:endParaRPr>
                    </a:p>
                  </a:txBody>
                  <a:tcPr marL="3778" marR="3778" marT="3778" marB="0" anchor="ctr">
                    <a:lnL>
                      <a:noFill/>
                    </a:lnL>
                    <a:lnR>
                      <a:noFill/>
                    </a:lnR>
                    <a:lnT w="12700" cap="flat" cmpd="sng" algn="ctr">
                      <a:solidFill>
                        <a:srgbClr val="000000"/>
                      </a:solidFill>
                      <a:prstDash val="solid"/>
                      <a:round/>
                      <a:headEnd type="none" w="med" len="med"/>
                      <a:tailEnd type="none" w="med" len="med"/>
                    </a:lnT>
                    <a:lnB>
                      <a:noFill/>
                    </a:lnB>
                    <a:solidFill>
                      <a:srgbClr val="BDD7EE"/>
                    </a:solidFill>
                  </a:tcPr>
                </a:tc>
              </a:tr>
            </a:tbl>
          </a:graphicData>
        </a:graphic>
      </p:graphicFrame>
      <p:sp>
        <p:nvSpPr>
          <p:cNvPr id="4" name="Title 3"/>
          <p:cNvSpPr txBox="1">
            <a:spLocks/>
          </p:cNvSpPr>
          <p:nvPr/>
        </p:nvSpPr>
        <p:spPr>
          <a:xfrm>
            <a:off x="0" y="274638"/>
            <a:ext cx="9144000" cy="744265"/>
          </a:xfrm>
          <a:prstGeom prst="rect">
            <a:avLst/>
          </a:prstGeom>
          <a:solidFill>
            <a:srgbClr val="13183C"/>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4400" eaLnBrk="0" fontAlgn="base" hangingPunct="0">
              <a:spcAft>
                <a:spcPct val="0"/>
              </a:spcAft>
            </a:pPr>
            <a:r>
              <a:rPr lang="en-US" altLang="en-US" sz="2700" dirty="0">
                <a:solidFill>
                  <a:schemeClr val="bg1"/>
                </a:solidFill>
                <a:latin typeface="Arial" panose="020B0604020202020204" pitchFamily="34" charset="0"/>
                <a:cs typeface="Arial" panose="020B0604020202020204" pitchFamily="34" charset="0"/>
              </a:rPr>
              <a:t>Individual Coverage Scenario- </a:t>
            </a:r>
            <a:r>
              <a:rPr lang="en-US" altLang="en-US" sz="2700" dirty="0" smtClean="0">
                <a:solidFill>
                  <a:schemeClr val="bg1"/>
                </a:solidFill>
                <a:latin typeface="Arial" panose="020B0604020202020204" pitchFamily="34" charset="0"/>
                <a:cs typeface="Arial" panose="020B0604020202020204" pitchFamily="34" charset="0"/>
              </a:rPr>
              <a:t>Higher </a:t>
            </a:r>
            <a:r>
              <a:rPr lang="en-US" altLang="en-US" sz="2700" dirty="0">
                <a:solidFill>
                  <a:schemeClr val="bg1"/>
                </a:solidFill>
                <a:latin typeface="Arial" panose="020B0604020202020204" pitchFamily="34" charset="0"/>
                <a:cs typeface="Arial" panose="020B0604020202020204" pitchFamily="34" charset="0"/>
              </a:rPr>
              <a:t>Medical </a:t>
            </a:r>
            <a:r>
              <a:rPr lang="en-US" altLang="en-US" sz="2700" dirty="0" smtClean="0">
                <a:solidFill>
                  <a:schemeClr val="bg1"/>
                </a:solidFill>
                <a:latin typeface="Arial" panose="020B0604020202020204" pitchFamily="34" charset="0"/>
                <a:cs typeface="Arial" panose="020B0604020202020204" pitchFamily="34" charset="0"/>
              </a:rPr>
              <a:t>Plan Use</a:t>
            </a:r>
            <a:endParaRPr lang="en-US" altLang="en-US" sz="2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7927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381000" y="1066800"/>
          <a:ext cx="8077201" cy="5491351"/>
        </p:xfrm>
        <a:graphic>
          <a:graphicData uri="http://schemas.openxmlformats.org/drawingml/2006/table">
            <a:tbl>
              <a:tblPr/>
              <a:tblGrid>
                <a:gridCol w="2572205"/>
                <a:gridCol w="2752498"/>
                <a:gridCol w="2752498"/>
              </a:tblGrid>
              <a:tr h="470437">
                <a:tc>
                  <a:txBody>
                    <a:bodyPr/>
                    <a:lstStyle/>
                    <a:p>
                      <a:pPr algn="l" rtl="0" fontAlgn="ctr"/>
                      <a:r>
                        <a:rPr lang="en-US" sz="1600" b="1" i="0" u="sng" strike="noStrike" dirty="0">
                          <a:solidFill>
                            <a:srgbClr val="FFFFFF"/>
                          </a:solidFill>
                          <a:effectLst/>
                          <a:latin typeface="Arial" panose="020B0604020202020204" pitchFamily="34" charset="0"/>
                        </a:rPr>
                        <a:t>Estimated</a:t>
                      </a:r>
                      <a:r>
                        <a:rPr lang="en-US" sz="1600" b="1" i="0" u="none" strike="noStrike" dirty="0">
                          <a:solidFill>
                            <a:srgbClr val="FFFFFF"/>
                          </a:solidFill>
                          <a:effectLst/>
                          <a:latin typeface="Arial" panose="020B0604020202020204" pitchFamily="34" charset="0"/>
                        </a:rPr>
                        <a:t> Member Cost</a:t>
                      </a:r>
                      <a:endParaRPr lang="en-US" sz="1600" b="1" i="0" u="sng" strike="noStrike" dirty="0">
                        <a:solidFill>
                          <a:srgbClr val="FFFFFF"/>
                        </a:solidFill>
                        <a:effectLst/>
                        <a:latin typeface="Arial" panose="020B0604020202020204" pitchFamily="34" charset="0"/>
                      </a:endParaRP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6D6"/>
                    </a:solidFill>
                  </a:tcPr>
                </a:tc>
                <a:tc>
                  <a:txBody>
                    <a:bodyPr/>
                    <a:lstStyle/>
                    <a:p>
                      <a:pPr algn="ctr" rtl="0" fontAlgn="ctr"/>
                      <a:r>
                        <a:rPr lang="en-US" sz="1600" b="1" i="0" u="none" strike="noStrike" dirty="0">
                          <a:solidFill>
                            <a:srgbClr val="FFFFFF"/>
                          </a:solidFill>
                          <a:effectLst/>
                          <a:latin typeface="Arial" panose="020B0604020202020204" pitchFamily="34" charset="0"/>
                        </a:rPr>
                        <a:t>Network Blue HMO</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6D6"/>
                    </a:solidFill>
                  </a:tcPr>
                </a:tc>
                <a:tc>
                  <a:txBody>
                    <a:bodyPr/>
                    <a:lstStyle/>
                    <a:p>
                      <a:pPr algn="ctr" rtl="0" fontAlgn="ctr"/>
                      <a:r>
                        <a:rPr lang="en-US" sz="1600" b="1" i="0" u="none" strike="noStrike">
                          <a:solidFill>
                            <a:srgbClr val="FFFFFF"/>
                          </a:solidFill>
                          <a:effectLst/>
                          <a:latin typeface="Arial" panose="020B0604020202020204" pitchFamily="34" charset="0"/>
                        </a:rPr>
                        <a:t>H.S.A. Qualified HMO</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6D6"/>
                    </a:solidFill>
                  </a:tcPr>
                </a:tc>
              </a:tr>
              <a:tr h="414433">
                <a:tc>
                  <a:txBody>
                    <a:bodyPr/>
                    <a:lstStyle/>
                    <a:p>
                      <a:pPr algn="l" rtl="0" fontAlgn="ctr"/>
                      <a:r>
                        <a:rPr lang="en-US" sz="1600" b="0" i="0" u="none" strike="noStrike" dirty="0">
                          <a:solidFill>
                            <a:srgbClr val="000000"/>
                          </a:solidFill>
                          <a:effectLst/>
                          <a:latin typeface="Arial" panose="020B0604020202020204" pitchFamily="34" charset="0"/>
                        </a:rPr>
                        <a:t>Annual Premium est. 25% member cost</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rtl="0" fontAlgn="ctr"/>
                      <a:r>
                        <a:rPr lang="en-US" sz="1600" b="0" i="0" u="none" strike="noStrike" dirty="0" smtClean="0">
                          <a:solidFill>
                            <a:srgbClr val="000000"/>
                          </a:solidFill>
                          <a:effectLst/>
                          <a:latin typeface="Arial" panose="020B0604020202020204" pitchFamily="34" charset="0"/>
                        </a:rPr>
                        <a:t>$5,871</a:t>
                      </a:r>
                      <a:endParaRPr lang="en-US" sz="1600" b="0" i="0" u="none" strike="noStrike" dirty="0">
                        <a:solidFill>
                          <a:srgbClr val="000000"/>
                        </a:solidFill>
                        <a:effectLst/>
                        <a:latin typeface="Arial" panose="020B0604020202020204" pitchFamily="34" charset="0"/>
                      </a:endParaRP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rtl="0" fontAlgn="ctr"/>
                      <a:r>
                        <a:rPr lang="en-US" sz="1600" b="0" i="0" u="none" strike="noStrike" dirty="0" smtClean="0">
                          <a:solidFill>
                            <a:srgbClr val="000000"/>
                          </a:solidFill>
                          <a:effectLst/>
                          <a:latin typeface="Arial" panose="020B0604020202020204" pitchFamily="34" charset="0"/>
                        </a:rPr>
                        <a:t>$4,872</a:t>
                      </a:r>
                      <a:endParaRPr lang="en-US" sz="1600" b="0" i="0" u="none" strike="noStrike" dirty="0">
                        <a:solidFill>
                          <a:srgbClr val="000000"/>
                        </a:solidFill>
                        <a:effectLst/>
                        <a:latin typeface="Arial" panose="020B0604020202020204" pitchFamily="34" charset="0"/>
                      </a:endParaRP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r>
              <a:tr h="414433">
                <a:tc>
                  <a:txBody>
                    <a:bodyPr/>
                    <a:lstStyle/>
                    <a:p>
                      <a:pPr algn="l" rtl="0" fontAlgn="ctr"/>
                      <a:r>
                        <a:rPr lang="en-US" sz="1600" b="0" i="0" u="none" strike="noStrike" dirty="0">
                          <a:solidFill>
                            <a:srgbClr val="000000"/>
                          </a:solidFill>
                          <a:effectLst/>
                          <a:latin typeface="Arial" panose="020B0604020202020204" pitchFamily="34" charset="0"/>
                        </a:rPr>
                        <a:t>Deductible</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en-US" sz="1600" b="0" i="0" u="none" strike="noStrike" dirty="0" smtClean="0">
                          <a:solidFill>
                            <a:srgbClr val="000000"/>
                          </a:solidFill>
                          <a:effectLst/>
                          <a:latin typeface="Arial" panose="020B0604020202020204" pitchFamily="34" charset="0"/>
                        </a:rPr>
                        <a:t>$750</a:t>
                      </a:r>
                      <a:endParaRPr lang="en-US" sz="1600" b="0" i="0" u="none" strike="noStrike" dirty="0">
                        <a:solidFill>
                          <a:srgbClr val="000000"/>
                        </a:solidFill>
                        <a:effectLst/>
                        <a:latin typeface="Arial" panose="020B0604020202020204" pitchFamily="34" charset="0"/>
                      </a:endParaRP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en-US" sz="1600" b="0" i="0" u="none" strike="noStrike">
                          <a:solidFill>
                            <a:srgbClr val="000000"/>
                          </a:solidFill>
                          <a:effectLst/>
                          <a:latin typeface="Arial" panose="020B0604020202020204" pitchFamily="34" charset="0"/>
                        </a:rPr>
                        <a:t>$4,000 (combined medical and Rx)</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r>
              <a:tr h="414433">
                <a:tc>
                  <a:txBody>
                    <a:bodyPr/>
                    <a:lstStyle/>
                    <a:p>
                      <a:pPr algn="l" rtl="0" fontAlgn="ctr"/>
                      <a:r>
                        <a:rPr lang="en-US" sz="1600" b="0" i="0" u="none" strike="noStrike">
                          <a:solidFill>
                            <a:srgbClr val="000000"/>
                          </a:solidFill>
                          <a:effectLst/>
                          <a:latin typeface="Arial" panose="020B0604020202020204" pitchFamily="34" charset="0"/>
                        </a:rPr>
                        <a:t>Preventive Care</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$0 </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a:solidFill>
                            <a:srgbClr val="000000"/>
                          </a:solidFill>
                          <a:effectLst/>
                          <a:latin typeface="Arial" panose="020B0604020202020204" pitchFamily="34" charset="0"/>
                        </a:rPr>
                        <a:t>$0 </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r h="414433">
                <a:tc>
                  <a:txBody>
                    <a:bodyPr/>
                    <a:lstStyle/>
                    <a:p>
                      <a:pPr algn="l" rtl="0" fontAlgn="ctr"/>
                      <a:r>
                        <a:rPr lang="en-US" sz="1600" b="0" i="0" u="none" strike="noStrike">
                          <a:solidFill>
                            <a:srgbClr val="000000"/>
                          </a:solidFill>
                          <a:effectLst/>
                          <a:latin typeface="Arial" panose="020B0604020202020204" pitchFamily="34" charset="0"/>
                        </a:rPr>
                        <a:t>Monthly Blood Pressure Medication (tier 1)</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$120 </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$156 </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r h="414433">
                <a:tc>
                  <a:txBody>
                    <a:bodyPr/>
                    <a:lstStyle/>
                    <a:p>
                      <a:pPr algn="l" rtl="0" fontAlgn="ctr"/>
                      <a:r>
                        <a:rPr lang="en-US" sz="1600" b="0" i="0" u="none" strike="noStrike">
                          <a:solidFill>
                            <a:srgbClr val="000000"/>
                          </a:solidFill>
                          <a:effectLst/>
                          <a:latin typeface="Arial" panose="020B0604020202020204" pitchFamily="34" charset="0"/>
                        </a:rPr>
                        <a:t>Monthly Rx- Cholesterol Medication (tier 1)</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$120 </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a:solidFill>
                            <a:srgbClr val="000000"/>
                          </a:solidFill>
                          <a:effectLst/>
                          <a:latin typeface="Arial" panose="020B0604020202020204" pitchFamily="34" charset="0"/>
                        </a:rPr>
                        <a:t>$396 </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r h="414433">
                <a:tc>
                  <a:txBody>
                    <a:bodyPr/>
                    <a:lstStyle/>
                    <a:p>
                      <a:pPr algn="l" rtl="0" fontAlgn="ctr"/>
                      <a:r>
                        <a:rPr lang="en-US" sz="1600" b="0" i="0" u="none" strike="noStrike">
                          <a:solidFill>
                            <a:srgbClr val="000000"/>
                          </a:solidFill>
                          <a:effectLst/>
                          <a:latin typeface="Arial" panose="020B0604020202020204" pitchFamily="34" charset="0"/>
                        </a:rPr>
                        <a:t>Monthly Type II Diabetes Prevention Rx (tier 1)</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$120 </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$360 </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r h="414433">
                <a:tc>
                  <a:txBody>
                    <a:bodyPr/>
                    <a:lstStyle/>
                    <a:p>
                      <a:pPr algn="l" rtl="0" fontAlgn="ctr"/>
                      <a:r>
                        <a:rPr lang="en-US" sz="1600" b="0" i="0" u="none" strike="noStrike">
                          <a:solidFill>
                            <a:srgbClr val="000000"/>
                          </a:solidFill>
                          <a:effectLst/>
                          <a:latin typeface="Arial" panose="020B0604020202020204" pitchFamily="34" charset="0"/>
                        </a:rPr>
                        <a:t>1 Regular Sick Visit</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$20 </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$120 </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r h="414433">
                <a:tc>
                  <a:txBody>
                    <a:bodyPr/>
                    <a:lstStyle/>
                    <a:p>
                      <a:pPr algn="l" rtl="0" fontAlgn="ctr"/>
                      <a:r>
                        <a:rPr lang="en-US" sz="1600" b="0" i="0" u="none" strike="noStrike">
                          <a:solidFill>
                            <a:srgbClr val="000000"/>
                          </a:solidFill>
                          <a:effectLst/>
                          <a:latin typeface="Arial" panose="020B0604020202020204" pitchFamily="34" charset="0"/>
                        </a:rPr>
                        <a:t>2 Specialist appoinments</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600" b="0" i="0" u="none" strike="noStrike" dirty="0" smtClean="0">
                          <a:solidFill>
                            <a:srgbClr val="000000"/>
                          </a:solidFill>
                          <a:effectLst/>
                          <a:latin typeface="Arial" panose="020B0604020202020204" pitchFamily="34" charset="0"/>
                        </a:rPr>
                        <a:t>$70</a:t>
                      </a:r>
                      <a:endParaRPr lang="en-US" sz="1600" b="0" i="0" u="none" strike="noStrike" dirty="0">
                        <a:solidFill>
                          <a:srgbClr val="000000"/>
                        </a:solidFill>
                        <a:effectLst/>
                        <a:latin typeface="Arial" panose="020B0604020202020204" pitchFamily="34" charset="0"/>
                      </a:endParaRP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600" b="0" i="0" u="none" strike="noStrike" dirty="0">
                          <a:solidFill>
                            <a:srgbClr val="000000"/>
                          </a:solidFill>
                          <a:effectLst/>
                          <a:latin typeface="Arial" panose="020B0604020202020204" pitchFamily="34" charset="0"/>
                        </a:rPr>
                        <a:t>$300 </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414433">
                <a:tc>
                  <a:txBody>
                    <a:bodyPr/>
                    <a:lstStyle/>
                    <a:p>
                      <a:pPr algn="l" rtl="0" fontAlgn="ctr"/>
                      <a:r>
                        <a:rPr lang="en-US" sz="1600" b="1" i="0" u="none" strike="noStrike">
                          <a:solidFill>
                            <a:srgbClr val="000000"/>
                          </a:solidFill>
                          <a:effectLst/>
                          <a:latin typeface="Arial" panose="020B0604020202020204" pitchFamily="34" charset="0"/>
                        </a:rPr>
                        <a:t>Subtotal</a:t>
                      </a: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600" b="1" i="0" u="none" strike="noStrike" dirty="0" smtClean="0">
                          <a:solidFill>
                            <a:srgbClr val="000000"/>
                          </a:solidFill>
                          <a:effectLst/>
                          <a:latin typeface="Arial" panose="020B0604020202020204" pitchFamily="34" charset="0"/>
                        </a:rPr>
                        <a:t>$6,321</a:t>
                      </a:r>
                      <a:endParaRPr lang="en-US" sz="1600" b="1" i="0" u="none" strike="noStrike" dirty="0">
                        <a:solidFill>
                          <a:srgbClr val="000000"/>
                        </a:solidFill>
                        <a:effectLst/>
                        <a:latin typeface="Arial" panose="020B0604020202020204" pitchFamily="34" charset="0"/>
                      </a:endParaRP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600" b="1" i="0" u="none" strike="noStrike" dirty="0" smtClean="0">
                          <a:solidFill>
                            <a:srgbClr val="000000"/>
                          </a:solidFill>
                          <a:effectLst/>
                          <a:latin typeface="Arial" panose="020B0604020202020204" pitchFamily="34" charset="0"/>
                        </a:rPr>
                        <a:t>$6,204</a:t>
                      </a:r>
                      <a:endParaRPr lang="en-US" sz="1600" b="1" i="0" u="none" strike="noStrike" dirty="0">
                        <a:solidFill>
                          <a:srgbClr val="000000"/>
                        </a:solidFill>
                        <a:effectLst/>
                        <a:latin typeface="Arial" panose="020B0604020202020204" pitchFamily="34" charset="0"/>
                      </a:endParaRP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414433">
                <a:tc>
                  <a:txBody>
                    <a:bodyPr/>
                    <a:lstStyle/>
                    <a:p>
                      <a:pPr algn="l" rtl="0" fontAlgn="ctr"/>
                      <a:r>
                        <a:rPr lang="en-US" sz="1600" b="0" i="0" u="none" strike="noStrike">
                          <a:solidFill>
                            <a:srgbClr val="000000"/>
                          </a:solidFill>
                          <a:effectLst/>
                          <a:latin typeface="Arial" panose="020B0604020202020204" pitchFamily="34" charset="0"/>
                        </a:rPr>
                        <a:t>Health Savings Account Funding</a:t>
                      </a:r>
                    </a:p>
                  </a:txBody>
                  <a:tcPr marL="34000" marR="3778" marT="377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1600" b="0" i="0" u="none" strike="noStrike">
                          <a:solidFill>
                            <a:srgbClr val="000000"/>
                          </a:solidFill>
                          <a:effectLst/>
                          <a:latin typeface="Arial" panose="020B0604020202020204" pitchFamily="34" charset="0"/>
                        </a:rPr>
                        <a:t>N/A</a:t>
                      </a:r>
                    </a:p>
                  </a:txBody>
                  <a:tcPr marL="34000" marR="3778" marT="377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1600" b="0" i="0" u="none" strike="noStrike" dirty="0">
                          <a:solidFill>
                            <a:srgbClr val="000000"/>
                          </a:solidFill>
                          <a:effectLst/>
                          <a:latin typeface="Arial" panose="020B0604020202020204" pitchFamily="34" charset="0"/>
                        </a:rPr>
                        <a:t>$2,000 </a:t>
                      </a:r>
                    </a:p>
                  </a:txBody>
                  <a:tcPr marL="34000" marR="3778" marT="377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414434">
                <a:tc>
                  <a:txBody>
                    <a:bodyPr/>
                    <a:lstStyle/>
                    <a:p>
                      <a:pPr algn="l" fontAlgn="ctr"/>
                      <a:r>
                        <a:rPr lang="en-US" sz="1600" b="1" i="0" u="sng" strike="noStrike">
                          <a:solidFill>
                            <a:srgbClr val="305496"/>
                          </a:solidFill>
                          <a:effectLst/>
                          <a:latin typeface="Arial" panose="020B0604020202020204" pitchFamily="34" charset="0"/>
                        </a:rPr>
                        <a:t>Total Estimated Cost</a:t>
                      </a:r>
                    </a:p>
                  </a:txBody>
                  <a:tcPr marL="3778" marR="3778" marT="3778" marB="0" anchor="ctr">
                    <a:lnL>
                      <a:noFill/>
                    </a:lnL>
                    <a:lnR>
                      <a:noFill/>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en-US" sz="1600" b="1" i="0" u="sng" strike="noStrike" dirty="0">
                          <a:solidFill>
                            <a:srgbClr val="305496"/>
                          </a:solidFill>
                          <a:effectLst/>
                          <a:latin typeface="Arial" panose="020B0604020202020204" pitchFamily="34" charset="0"/>
                        </a:rPr>
                        <a:t>$</a:t>
                      </a:r>
                      <a:r>
                        <a:rPr lang="en-US" sz="1600" b="1" i="0" u="sng" strike="noStrike" dirty="0" smtClean="0">
                          <a:solidFill>
                            <a:srgbClr val="305496"/>
                          </a:solidFill>
                          <a:effectLst/>
                          <a:latin typeface="Arial" panose="020B0604020202020204" pitchFamily="34" charset="0"/>
                        </a:rPr>
                        <a:t>6,321</a:t>
                      </a:r>
                      <a:endParaRPr lang="en-US" sz="1600" b="1" i="0" u="sng" strike="noStrike" dirty="0">
                        <a:solidFill>
                          <a:srgbClr val="305496"/>
                        </a:solidFill>
                        <a:effectLst/>
                        <a:latin typeface="Arial" panose="020B0604020202020204" pitchFamily="34" charset="0"/>
                      </a:endParaRPr>
                    </a:p>
                  </a:txBody>
                  <a:tcPr marL="3778" marR="3778" marT="3778" marB="0" anchor="ctr">
                    <a:lnL>
                      <a:noFill/>
                    </a:lnL>
                    <a:lnR>
                      <a:noFill/>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en-US" sz="1600" b="1" i="0" u="sng" strike="noStrike" dirty="0">
                          <a:solidFill>
                            <a:srgbClr val="305496"/>
                          </a:solidFill>
                          <a:effectLst/>
                          <a:latin typeface="Arial" panose="020B0604020202020204" pitchFamily="34" charset="0"/>
                        </a:rPr>
                        <a:t>$</a:t>
                      </a:r>
                      <a:r>
                        <a:rPr lang="en-US" sz="1600" b="1" i="0" u="sng" strike="noStrike" dirty="0" smtClean="0">
                          <a:solidFill>
                            <a:srgbClr val="305496"/>
                          </a:solidFill>
                          <a:effectLst/>
                          <a:latin typeface="Arial" panose="020B0604020202020204" pitchFamily="34" charset="0"/>
                        </a:rPr>
                        <a:t>4,204 </a:t>
                      </a:r>
                      <a:endParaRPr lang="en-US" sz="1600" b="1" i="0" u="sng" strike="noStrike" dirty="0">
                        <a:solidFill>
                          <a:srgbClr val="305496"/>
                        </a:solidFill>
                        <a:effectLst/>
                        <a:latin typeface="Arial" panose="020B0604020202020204" pitchFamily="34" charset="0"/>
                      </a:endParaRPr>
                    </a:p>
                  </a:txBody>
                  <a:tcPr marL="3778" marR="3778" marT="3778" marB="0" anchor="ctr">
                    <a:lnL>
                      <a:noFill/>
                    </a:lnL>
                    <a:lnR>
                      <a:noFill/>
                    </a:lnR>
                    <a:lnT w="12700" cap="flat" cmpd="sng" algn="ctr">
                      <a:solidFill>
                        <a:srgbClr val="000000"/>
                      </a:solidFill>
                      <a:prstDash val="solid"/>
                      <a:round/>
                      <a:headEnd type="none" w="med" len="med"/>
                      <a:tailEnd type="none" w="med" len="med"/>
                    </a:lnT>
                    <a:lnB>
                      <a:noFill/>
                    </a:lnB>
                    <a:solidFill>
                      <a:srgbClr val="BDD7EE"/>
                    </a:solidFill>
                  </a:tcPr>
                </a:tc>
              </a:tr>
            </a:tbl>
          </a:graphicData>
        </a:graphic>
      </p:graphicFrame>
      <p:sp>
        <p:nvSpPr>
          <p:cNvPr id="5" name="Title 3"/>
          <p:cNvSpPr txBox="1">
            <a:spLocks/>
          </p:cNvSpPr>
          <p:nvPr/>
        </p:nvSpPr>
        <p:spPr>
          <a:xfrm>
            <a:off x="0" y="274638"/>
            <a:ext cx="9144000" cy="744265"/>
          </a:xfrm>
          <a:prstGeom prst="rect">
            <a:avLst/>
          </a:prstGeom>
          <a:solidFill>
            <a:srgbClr val="13183C"/>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4400" eaLnBrk="0" fontAlgn="base" hangingPunct="0">
              <a:spcAft>
                <a:spcPct val="0"/>
              </a:spcAft>
            </a:pPr>
            <a:r>
              <a:rPr lang="en-US" altLang="en-US" sz="2700" dirty="0" smtClean="0">
                <a:solidFill>
                  <a:schemeClr val="bg1"/>
                </a:solidFill>
                <a:latin typeface="Arial" panose="020B0604020202020204" pitchFamily="34" charset="0"/>
                <a:cs typeface="Arial" panose="020B0604020202020204" pitchFamily="34" charset="0"/>
              </a:rPr>
              <a:t>Family </a:t>
            </a:r>
            <a:r>
              <a:rPr lang="en-US" altLang="en-US" sz="2700" dirty="0">
                <a:solidFill>
                  <a:schemeClr val="bg1"/>
                </a:solidFill>
                <a:latin typeface="Arial" panose="020B0604020202020204" pitchFamily="34" charset="0"/>
                <a:cs typeface="Arial" panose="020B0604020202020204" pitchFamily="34" charset="0"/>
              </a:rPr>
              <a:t>Coverage Scenario- Average Medical </a:t>
            </a:r>
            <a:r>
              <a:rPr lang="en-US" altLang="en-US" sz="2700" dirty="0" smtClean="0">
                <a:solidFill>
                  <a:schemeClr val="bg1"/>
                </a:solidFill>
                <a:latin typeface="Arial" panose="020B0604020202020204" pitchFamily="34" charset="0"/>
                <a:cs typeface="Arial" panose="020B0604020202020204" pitchFamily="34" charset="0"/>
              </a:rPr>
              <a:t>Plan Use</a:t>
            </a:r>
            <a:endParaRPr lang="en-US" altLang="en-US" sz="2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7688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76200" y="3048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defTabSz="914400" eaLnBrk="0" fontAlgn="base" hangingPunct="0">
              <a:spcBef>
                <a:spcPct val="0"/>
              </a:spcBef>
              <a:spcAft>
                <a:spcPct val="0"/>
              </a:spcAft>
            </a:pPr>
            <a:r>
              <a:rPr lang="en-US" altLang="en-US" dirty="0">
                <a:solidFill>
                  <a:srgbClr val="0073B9"/>
                </a:solidFill>
              </a:rPr>
              <a:t>Family Coverage Scenario- Higher Medical Plan Use</a:t>
            </a:r>
          </a:p>
        </p:txBody>
      </p:sp>
      <p:graphicFrame>
        <p:nvGraphicFramePr>
          <p:cNvPr id="3" name="Table 2"/>
          <p:cNvGraphicFramePr>
            <a:graphicFrameLocks noGrp="1"/>
          </p:cNvGraphicFramePr>
          <p:nvPr>
            <p:extLst/>
          </p:nvPr>
        </p:nvGraphicFramePr>
        <p:xfrm>
          <a:off x="304800" y="1143000"/>
          <a:ext cx="8686800" cy="5313213"/>
        </p:xfrm>
        <a:graphic>
          <a:graphicData uri="http://schemas.openxmlformats.org/drawingml/2006/table">
            <a:tbl>
              <a:tblPr/>
              <a:tblGrid>
                <a:gridCol w="2766332"/>
                <a:gridCol w="2960234"/>
                <a:gridCol w="2960234"/>
              </a:tblGrid>
              <a:tr h="388833">
                <a:tc>
                  <a:txBody>
                    <a:bodyPr/>
                    <a:lstStyle/>
                    <a:p>
                      <a:pPr algn="l" rtl="0" fontAlgn="ctr"/>
                      <a:r>
                        <a:rPr lang="en-US" sz="1500" b="1" i="0" u="sng" strike="noStrike" dirty="0">
                          <a:solidFill>
                            <a:srgbClr val="FFFFFF"/>
                          </a:solidFill>
                          <a:effectLst/>
                          <a:latin typeface="Arial" panose="020B0604020202020204" pitchFamily="34" charset="0"/>
                        </a:rPr>
                        <a:t>Estimated</a:t>
                      </a:r>
                      <a:r>
                        <a:rPr lang="en-US" sz="1500" b="1" i="0" u="none" strike="noStrike" dirty="0">
                          <a:solidFill>
                            <a:srgbClr val="FFFFFF"/>
                          </a:solidFill>
                          <a:effectLst/>
                          <a:latin typeface="Arial" panose="020B0604020202020204" pitchFamily="34" charset="0"/>
                        </a:rPr>
                        <a:t> Member Cost</a:t>
                      </a:r>
                      <a:endParaRPr lang="en-US" sz="1500" b="1" i="0" u="sng" strike="noStrike" dirty="0">
                        <a:solidFill>
                          <a:srgbClr val="FFFFFF"/>
                        </a:solidFill>
                        <a:effectLst/>
                        <a:latin typeface="Arial" panose="020B0604020202020204" pitchFamily="34" charset="0"/>
                      </a:endParaRP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6D6"/>
                    </a:solidFill>
                  </a:tcPr>
                </a:tc>
                <a:tc>
                  <a:txBody>
                    <a:bodyPr/>
                    <a:lstStyle/>
                    <a:p>
                      <a:pPr algn="ctr" rtl="0" fontAlgn="ctr"/>
                      <a:r>
                        <a:rPr lang="en-US" sz="1500" b="1" i="0" u="none" strike="noStrike" dirty="0">
                          <a:solidFill>
                            <a:srgbClr val="FFFFFF"/>
                          </a:solidFill>
                          <a:effectLst/>
                          <a:latin typeface="Arial" panose="020B0604020202020204" pitchFamily="34" charset="0"/>
                        </a:rPr>
                        <a:t>Network Blue HMO</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6D6"/>
                    </a:solidFill>
                  </a:tcPr>
                </a:tc>
                <a:tc>
                  <a:txBody>
                    <a:bodyPr/>
                    <a:lstStyle/>
                    <a:p>
                      <a:pPr algn="ctr" rtl="0" fontAlgn="ctr"/>
                      <a:r>
                        <a:rPr lang="en-US" sz="1500" b="1" i="0" u="none" strike="noStrike">
                          <a:solidFill>
                            <a:srgbClr val="FFFFFF"/>
                          </a:solidFill>
                          <a:effectLst/>
                          <a:latin typeface="Arial" panose="020B0604020202020204" pitchFamily="34" charset="0"/>
                        </a:rPr>
                        <a:t>H.S.A. Qualified HMO</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6D6"/>
                    </a:solidFill>
                  </a:tcPr>
                </a:tc>
              </a:tr>
              <a:tr h="342544">
                <a:tc>
                  <a:txBody>
                    <a:bodyPr/>
                    <a:lstStyle/>
                    <a:p>
                      <a:pPr algn="l" rtl="0" fontAlgn="ctr"/>
                      <a:r>
                        <a:rPr lang="en-US" sz="1500" b="0" i="0" u="none" strike="noStrike" dirty="0">
                          <a:solidFill>
                            <a:srgbClr val="000000"/>
                          </a:solidFill>
                          <a:effectLst/>
                          <a:latin typeface="Arial" panose="020B0604020202020204" pitchFamily="34" charset="0"/>
                        </a:rPr>
                        <a:t>Annual Premium est. 25% member cost </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rtl="0" fontAlgn="ctr"/>
                      <a:r>
                        <a:rPr lang="en-US" sz="1600" b="0" i="0" u="none" strike="noStrike" dirty="0" smtClean="0">
                          <a:solidFill>
                            <a:srgbClr val="000000"/>
                          </a:solidFill>
                          <a:effectLst/>
                          <a:latin typeface="Arial" panose="020B0604020202020204" pitchFamily="34" charset="0"/>
                        </a:rPr>
                        <a:t>$5,871</a:t>
                      </a:r>
                      <a:endParaRPr lang="en-US" sz="1600" b="0" i="0" u="none" strike="noStrike" dirty="0">
                        <a:solidFill>
                          <a:srgbClr val="000000"/>
                        </a:solidFill>
                        <a:effectLst/>
                        <a:latin typeface="Arial" panose="020B0604020202020204" pitchFamily="34" charset="0"/>
                      </a:endParaRP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rtl="0" fontAlgn="ctr"/>
                      <a:r>
                        <a:rPr lang="en-US" sz="1600" b="0" i="0" u="none" strike="noStrike" dirty="0" smtClean="0">
                          <a:solidFill>
                            <a:srgbClr val="000000"/>
                          </a:solidFill>
                          <a:effectLst/>
                          <a:latin typeface="Arial" panose="020B0604020202020204" pitchFamily="34" charset="0"/>
                        </a:rPr>
                        <a:t>$4,872</a:t>
                      </a:r>
                      <a:endParaRPr lang="en-US" sz="1600" b="0" i="0" u="none" strike="noStrike" dirty="0">
                        <a:solidFill>
                          <a:srgbClr val="000000"/>
                        </a:solidFill>
                        <a:effectLst/>
                        <a:latin typeface="Arial" panose="020B0604020202020204" pitchFamily="34" charset="0"/>
                      </a:endParaRPr>
                    </a:p>
                  </a:txBody>
                  <a:tcPr marL="34000" marR="3778" marT="377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r>
              <a:tr h="342544">
                <a:tc>
                  <a:txBody>
                    <a:bodyPr/>
                    <a:lstStyle/>
                    <a:p>
                      <a:pPr algn="l" rtl="0" fontAlgn="ctr"/>
                      <a:r>
                        <a:rPr lang="en-US" sz="1500" b="0" i="0" u="none" strike="noStrike" dirty="0">
                          <a:solidFill>
                            <a:srgbClr val="000000"/>
                          </a:solidFill>
                          <a:effectLst/>
                          <a:latin typeface="Arial" panose="020B0604020202020204" pitchFamily="34" charset="0"/>
                        </a:rPr>
                        <a:t>Deductible</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en-US" sz="1500" b="0" i="0" u="none" strike="noStrike" dirty="0" smtClean="0">
                          <a:solidFill>
                            <a:srgbClr val="000000"/>
                          </a:solidFill>
                          <a:effectLst/>
                          <a:latin typeface="Arial" panose="020B0604020202020204" pitchFamily="34" charset="0"/>
                        </a:rPr>
                        <a:t>$750</a:t>
                      </a:r>
                      <a:endParaRPr lang="en-US" sz="1500" b="0" i="0" u="none" strike="noStrike" dirty="0">
                        <a:solidFill>
                          <a:srgbClr val="000000"/>
                        </a:solidFill>
                        <a:effectLst/>
                        <a:latin typeface="Arial" panose="020B0604020202020204" pitchFamily="34" charset="0"/>
                      </a:endParaRP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en-US" sz="1500" b="0" i="0" u="none" strike="noStrike">
                          <a:solidFill>
                            <a:srgbClr val="000000"/>
                          </a:solidFill>
                          <a:effectLst/>
                          <a:latin typeface="Arial" panose="020B0604020202020204" pitchFamily="34" charset="0"/>
                        </a:rPr>
                        <a:t>$4,000 (combined medical and Rx)</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r>
              <a:tr h="342544">
                <a:tc>
                  <a:txBody>
                    <a:bodyPr/>
                    <a:lstStyle/>
                    <a:p>
                      <a:pPr algn="l" rtl="0" fontAlgn="ctr"/>
                      <a:r>
                        <a:rPr lang="en-US" sz="1500" b="0" i="0" u="none" strike="noStrike" dirty="0">
                          <a:solidFill>
                            <a:srgbClr val="000000"/>
                          </a:solidFill>
                          <a:effectLst/>
                          <a:latin typeface="Arial" panose="020B0604020202020204" pitchFamily="34" charset="0"/>
                        </a:rPr>
                        <a:t>Preventive Care</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500" b="0" i="0" u="none" strike="noStrike" dirty="0">
                          <a:solidFill>
                            <a:srgbClr val="000000"/>
                          </a:solidFill>
                          <a:effectLst/>
                          <a:latin typeface="Arial" panose="020B0604020202020204" pitchFamily="34" charset="0"/>
                        </a:rPr>
                        <a:t>$0 </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500" b="0" i="0" u="none" strike="noStrike">
                          <a:solidFill>
                            <a:srgbClr val="000000"/>
                          </a:solidFill>
                          <a:effectLst/>
                          <a:latin typeface="Arial" panose="020B0604020202020204" pitchFamily="34" charset="0"/>
                        </a:rPr>
                        <a:t>$0 </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r h="453639">
                <a:tc>
                  <a:txBody>
                    <a:bodyPr/>
                    <a:lstStyle/>
                    <a:p>
                      <a:pPr algn="l" rtl="0" fontAlgn="ctr"/>
                      <a:r>
                        <a:rPr lang="en-US" sz="1500" b="0" i="0" u="none" strike="noStrike" dirty="0">
                          <a:solidFill>
                            <a:srgbClr val="000000"/>
                          </a:solidFill>
                          <a:effectLst/>
                          <a:latin typeface="Arial" panose="020B0604020202020204" pitchFamily="34" charset="0"/>
                        </a:rPr>
                        <a:t>Monthly </a:t>
                      </a:r>
                      <a:r>
                        <a:rPr lang="en-US" sz="1500" b="0" i="0" u="none" strike="noStrike" dirty="0" err="1">
                          <a:solidFill>
                            <a:srgbClr val="000000"/>
                          </a:solidFill>
                          <a:effectLst/>
                          <a:latin typeface="Arial" panose="020B0604020202020204" pitchFamily="34" charset="0"/>
                        </a:rPr>
                        <a:t>Flovent</a:t>
                      </a:r>
                      <a:r>
                        <a:rPr lang="en-US" sz="1500" b="0" i="0" u="none" strike="noStrike" dirty="0">
                          <a:solidFill>
                            <a:srgbClr val="000000"/>
                          </a:solidFill>
                          <a:effectLst/>
                          <a:latin typeface="Arial" panose="020B0604020202020204" pitchFamily="34" charset="0"/>
                        </a:rPr>
                        <a:t> Prescription (Tier 2- mail)</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500" b="0" i="0" u="none" strike="noStrike" dirty="0" smtClean="0">
                          <a:solidFill>
                            <a:srgbClr val="000000"/>
                          </a:solidFill>
                          <a:effectLst/>
                          <a:latin typeface="Arial" panose="020B0604020202020204" pitchFamily="34" charset="0"/>
                        </a:rPr>
                        <a:t>$200</a:t>
                      </a:r>
                      <a:endParaRPr lang="en-US" sz="1500" b="0" i="0" u="none" strike="noStrike" dirty="0">
                        <a:solidFill>
                          <a:srgbClr val="000000"/>
                        </a:solidFill>
                        <a:effectLst/>
                        <a:latin typeface="Arial" panose="020B0604020202020204" pitchFamily="34" charset="0"/>
                      </a:endParaRP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500" b="0" i="0" u="none" strike="noStrike">
                          <a:solidFill>
                            <a:srgbClr val="000000"/>
                          </a:solidFill>
                          <a:effectLst/>
                          <a:latin typeface="Arial" panose="020B0604020202020204" pitchFamily="34" charset="0"/>
                        </a:rPr>
                        <a:t>$1,700 </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r h="342544">
                <a:tc>
                  <a:txBody>
                    <a:bodyPr/>
                    <a:lstStyle/>
                    <a:p>
                      <a:pPr algn="l" rtl="0" fontAlgn="ctr"/>
                      <a:r>
                        <a:rPr lang="en-US" sz="1500" b="0" i="0" u="none" strike="noStrike" dirty="0">
                          <a:solidFill>
                            <a:srgbClr val="000000"/>
                          </a:solidFill>
                          <a:effectLst/>
                          <a:latin typeface="Arial" panose="020B0604020202020204" pitchFamily="34" charset="0"/>
                        </a:rPr>
                        <a:t>5 Regular Sick Visits</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500" b="0" i="0" u="none" strike="noStrike" dirty="0">
                          <a:solidFill>
                            <a:srgbClr val="000000"/>
                          </a:solidFill>
                          <a:effectLst/>
                          <a:latin typeface="Arial" panose="020B0604020202020204" pitchFamily="34" charset="0"/>
                        </a:rPr>
                        <a:t>$100 </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500" b="0" i="0" u="none" strike="noStrike">
                          <a:solidFill>
                            <a:srgbClr val="000000"/>
                          </a:solidFill>
                          <a:effectLst/>
                          <a:latin typeface="Arial" panose="020B0604020202020204" pitchFamily="34" charset="0"/>
                        </a:rPr>
                        <a:t>$750 </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r h="342544">
                <a:tc>
                  <a:txBody>
                    <a:bodyPr/>
                    <a:lstStyle/>
                    <a:p>
                      <a:pPr algn="l" rtl="0" fontAlgn="ctr"/>
                      <a:r>
                        <a:rPr lang="en-US" sz="1500" b="0" i="0" u="none" strike="noStrike">
                          <a:solidFill>
                            <a:srgbClr val="000000"/>
                          </a:solidFill>
                          <a:effectLst/>
                          <a:latin typeface="Arial" panose="020B0604020202020204" pitchFamily="34" charset="0"/>
                        </a:rPr>
                        <a:t>3 Throat Cultures</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500" b="0" i="0" u="none" strike="noStrike" dirty="0" smtClean="0">
                          <a:solidFill>
                            <a:srgbClr val="000000"/>
                          </a:solidFill>
                          <a:effectLst/>
                          <a:latin typeface="Arial" panose="020B0604020202020204" pitchFamily="34" charset="0"/>
                        </a:rPr>
                        <a:t>$60</a:t>
                      </a:r>
                      <a:endParaRPr lang="en-US" sz="1500" b="0" i="0" u="none" strike="noStrike" dirty="0">
                        <a:solidFill>
                          <a:srgbClr val="000000"/>
                        </a:solidFill>
                        <a:effectLst/>
                        <a:latin typeface="Arial" panose="020B0604020202020204" pitchFamily="34" charset="0"/>
                      </a:endParaRP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500" b="0" i="0" u="none" strike="noStrike">
                          <a:solidFill>
                            <a:srgbClr val="000000"/>
                          </a:solidFill>
                          <a:effectLst/>
                          <a:latin typeface="Arial" panose="020B0604020202020204" pitchFamily="34" charset="0"/>
                        </a:rPr>
                        <a:t>$102 </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r h="342544">
                <a:tc>
                  <a:txBody>
                    <a:bodyPr/>
                    <a:lstStyle/>
                    <a:p>
                      <a:pPr algn="l" rtl="0" fontAlgn="ctr"/>
                      <a:r>
                        <a:rPr lang="en-US" sz="1500" b="0" i="0" u="none" strike="noStrike" dirty="0">
                          <a:solidFill>
                            <a:srgbClr val="000000"/>
                          </a:solidFill>
                          <a:effectLst/>
                          <a:latin typeface="Arial" panose="020B0604020202020204" pitchFamily="34" charset="0"/>
                        </a:rPr>
                        <a:t>1 MRI </a:t>
                      </a:r>
                      <a:r>
                        <a:rPr lang="en-US" sz="1500" b="0" i="0" u="none" strike="noStrike" dirty="0" smtClean="0">
                          <a:solidFill>
                            <a:srgbClr val="000000"/>
                          </a:solidFill>
                          <a:effectLst/>
                          <a:latin typeface="Arial" panose="020B0604020202020204" pitchFamily="34" charset="0"/>
                        </a:rPr>
                        <a:t>($250 </a:t>
                      </a:r>
                      <a:r>
                        <a:rPr lang="en-US" sz="1500" b="0" i="0" u="none" strike="noStrike" dirty="0" err="1">
                          <a:solidFill>
                            <a:srgbClr val="000000"/>
                          </a:solidFill>
                          <a:effectLst/>
                          <a:latin typeface="Arial" panose="020B0604020202020204" pitchFamily="34" charset="0"/>
                        </a:rPr>
                        <a:t>ded</a:t>
                      </a:r>
                      <a:r>
                        <a:rPr lang="en-US" sz="1500" b="0" i="0" u="none" strike="noStrike" dirty="0" smtClean="0">
                          <a:solidFill>
                            <a:srgbClr val="000000"/>
                          </a:solidFill>
                          <a:effectLst/>
                          <a:latin typeface="Arial" panose="020B0604020202020204" pitchFamily="34" charset="0"/>
                        </a:rPr>
                        <a:t>.+ $</a:t>
                      </a:r>
                      <a:r>
                        <a:rPr lang="en-US" sz="1500" b="0" i="0" u="none" strike="noStrike" dirty="0">
                          <a:solidFill>
                            <a:srgbClr val="000000"/>
                          </a:solidFill>
                          <a:effectLst/>
                          <a:latin typeface="Arial" panose="020B0604020202020204" pitchFamily="34" charset="0"/>
                        </a:rPr>
                        <a:t>100 </a:t>
                      </a:r>
                      <a:r>
                        <a:rPr lang="en-US" sz="1500" b="0" i="0" u="none" strike="noStrike" dirty="0" smtClean="0">
                          <a:solidFill>
                            <a:srgbClr val="000000"/>
                          </a:solidFill>
                          <a:effectLst/>
                          <a:latin typeface="Arial" panose="020B0604020202020204" pitchFamily="34" charset="0"/>
                        </a:rPr>
                        <a:t>copay)</a:t>
                      </a:r>
                      <a:endParaRPr lang="en-US" sz="1500" b="0" i="0" u="none" strike="noStrike" dirty="0">
                        <a:solidFill>
                          <a:srgbClr val="000000"/>
                        </a:solidFill>
                        <a:effectLst/>
                        <a:latin typeface="Arial" panose="020B0604020202020204" pitchFamily="34" charset="0"/>
                      </a:endParaRP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500" b="0" i="0" u="none" strike="noStrike" dirty="0" smtClean="0">
                          <a:solidFill>
                            <a:srgbClr val="000000"/>
                          </a:solidFill>
                          <a:effectLst/>
                          <a:latin typeface="Arial" panose="020B0604020202020204" pitchFamily="34" charset="0"/>
                        </a:rPr>
                        <a:t>$350</a:t>
                      </a:r>
                      <a:endParaRPr lang="en-US" sz="1500" b="0" i="0" u="none" strike="noStrike" dirty="0">
                        <a:solidFill>
                          <a:srgbClr val="000000"/>
                        </a:solidFill>
                        <a:effectLst/>
                        <a:latin typeface="Arial" panose="020B0604020202020204" pitchFamily="34" charset="0"/>
                      </a:endParaRP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500" b="0" i="0" u="none" strike="noStrike" dirty="0">
                          <a:solidFill>
                            <a:srgbClr val="000000"/>
                          </a:solidFill>
                          <a:effectLst/>
                          <a:latin typeface="Arial" panose="020B0604020202020204" pitchFamily="34" charset="0"/>
                        </a:rPr>
                        <a:t>$1,448 </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r h="342544">
                <a:tc>
                  <a:txBody>
                    <a:bodyPr/>
                    <a:lstStyle/>
                    <a:p>
                      <a:pPr algn="l" rtl="0" fontAlgn="ctr"/>
                      <a:r>
                        <a:rPr lang="en-US" sz="1500" b="0" i="0" u="none" strike="noStrike" dirty="0">
                          <a:solidFill>
                            <a:srgbClr val="000000"/>
                          </a:solidFill>
                          <a:effectLst/>
                          <a:latin typeface="Arial" panose="020B0604020202020204" pitchFamily="34" charset="0"/>
                        </a:rPr>
                        <a:t>Inpatient Surgery </a:t>
                      </a:r>
                      <a:r>
                        <a:rPr lang="en-US" sz="1500" b="0" i="0" u="none" strike="noStrike" dirty="0" smtClean="0">
                          <a:solidFill>
                            <a:srgbClr val="000000"/>
                          </a:solidFill>
                          <a:effectLst/>
                          <a:latin typeface="Arial" panose="020B0604020202020204" pitchFamily="34" charset="0"/>
                        </a:rPr>
                        <a:t>($250 </a:t>
                      </a:r>
                      <a:r>
                        <a:rPr lang="en-US" sz="1500" b="0" i="0" u="none" strike="noStrike" dirty="0">
                          <a:solidFill>
                            <a:srgbClr val="000000"/>
                          </a:solidFill>
                          <a:effectLst/>
                          <a:latin typeface="Arial" panose="020B0604020202020204" pitchFamily="34" charset="0"/>
                        </a:rPr>
                        <a:t>deductible +$500 copay)</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500" b="0" i="0" u="none" strike="noStrike" dirty="0" smtClean="0">
                          <a:solidFill>
                            <a:srgbClr val="000000"/>
                          </a:solidFill>
                          <a:effectLst/>
                          <a:latin typeface="Arial" panose="020B0604020202020204" pitchFamily="34" charset="0"/>
                        </a:rPr>
                        <a:t>$750</a:t>
                      </a:r>
                      <a:endParaRPr lang="en-US" sz="1500" b="0" i="0" u="none" strike="noStrike" dirty="0">
                        <a:solidFill>
                          <a:srgbClr val="000000"/>
                        </a:solidFill>
                        <a:effectLst/>
                        <a:latin typeface="Arial" panose="020B0604020202020204" pitchFamily="34" charset="0"/>
                      </a:endParaRP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500" b="0" i="0" u="none" strike="noStrike" dirty="0">
                          <a:solidFill>
                            <a:srgbClr val="000000"/>
                          </a:solidFill>
                          <a:effectLst/>
                          <a:latin typeface="Arial" panose="020B0604020202020204" pitchFamily="34" charset="0"/>
                        </a:rPr>
                        <a:t>$0</a:t>
                      </a:r>
                      <a:br>
                        <a:rPr lang="en-US" sz="1500" b="0" i="0" u="none" strike="noStrike" dirty="0">
                          <a:solidFill>
                            <a:srgbClr val="000000"/>
                          </a:solidFill>
                          <a:effectLst/>
                          <a:latin typeface="Arial" panose="020B0604020202020204" pitchFamily="34" charset="0"/>
                        </a:rPr>
                      </a:br>
                      <a:endParaRPr lang="en-US" sz="1500" b="0" i="0" u="none" strike="noStrike" dirty="0">
                        <a:solidFill>
                          <a:srgbClr val="000000"/>
                        </a:solidFill>
                        <a:effectLst/>
                        <a:latin typeface="Arial" panose="020B0604020202020204" pitchFamily="34" charset="0"/>
                      </a:endParaRP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r h="342544">
                <a:tc>
                  <a:txBody>
                    <a:bodyPr/>
                    <a:lstStyle/>
                    <a:p>
                      <a:pPr algn="l" rtl="0" fontAlgn="ctr"/>
                      <a:r>
                        <a:rPr lang="en-US" sz="1500" b="0" i="0" u="none" strike="noStrike">
                          <a:solidFill>
                            <a:srgbClr val="000000"/>
                          </a:solidFill>
                          <a:effectLst/>
                          <a:latin typeface="Arial" panose="020B0604020202020204" pitchFamily="34" charset="0"/>
                        </a:rPr>
                        <a:t>10 Physical Therapy Visits</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500" b="0" i="0" u="none" strike="noStrike" dirty="0">
                          <a:solidFill>
                            <a:srgbClr val="000000"/>
                          </a:solidFill>
                          <a:effectLst/>
                          <a:latin typeface="Arial" panose="020B0604020202020204" pitchFamily="34" charset="0"/>
                        </a:rPr>
                        <a:t>$200 </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US" sz="1500" b="0" i="0" u="none" strike="noStrike" dirty="0">
                          <a:solidFill>
                            <a:srgbClr val="000000"/>
                          </a:solidFill>
                          <a:effectLst/>
                          <a:latin typeface="Arial" panose="020B0604020202020204" pitchFamily="34" charset="0"/>
                        </a:rPr>
                        <a:t>$0 </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r h="342544">
                <a:tc>
                  <a:txBody>
                    <a:bodyPr/>
                    <a:lstStyle/>
                    <a:p>
                      <a:pPr algn="l" rtl="0" fontAlgn="ctr"/>
                      <a:r>
                        <a:rPr lang="en-US" sz="1500" b="0" i="0" u="none" strike="noStrike" dirty="0">
                          <a:solidFill>
                            <a:srgbClr val="000000"/>
                          </a:solidFill>
                          <a:effectLst/>
                          <a:latin typeface="Arial" panose="020B0604020202020204" pitchFamily="34" charset="0"/>
                        </a:rPr>
                        <a:t>1 </a:t>
                      </a:r>
                      <a:r>
                        <a:rPr lang="en-US" sz="1500" b="0" i="0" u="none" strike="noStrike" dirty="0" smtClean="0">
                          <a:solidFill>
                            <a:srgbClr val="000000"/>
                          </a:solidFill>
                          <a:effectLst/>
                          <a:latin typeface="Arial" panose="020B0604020202020204" pitchFamily="34" charset="0"/>
                        </a:rPr>
                        <a:t>ER </a:t>
                      </a:r>
                      <a:r>
                        <a:rPr lang="en-US" sz="1500" b="0" i="0" u="none" strike="noStrike" dirty="0">
                          <a:solidFill>
                            <a:srgbClr val="000000"/>
                          </a:solidFill>
                          <a:effectLst/>
                          <a:latin typeface="Arial" panose="020B0604020202020204" pitchFamily="34" charset="0"/>
                        </a:rPr>
                        <a:t>Visit ($100 copay)</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500" b="0" i="0" u="none" strike="noStrike" dirty="0">
                          <a:solidFill>
                            <a:srgbClr val="000000"/>
                          </a:solidFill>
                          <a:effectLst/>
                          <a:latin typeface="Arial" panose="020B0604020202020204" pitchFamily="34" charset="0"/>
                        </a:rPr>
                        <a:t>$100 </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500" b="0" i="0" u="none" strike="noStrike" dirty="0">
                          <a:solidFill>
                            <a:srgbClr val="000000"/>
                          </a:solidFill>
                          <a:effectLst/>
                          <a:latin typeface="Arial" panose="020B0604020202020204" pitchFamily="34" charset="0"/>
                        </a:rPr>
                        <a:t>$0 </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342544">
                <a:tc>
                  <a:txBody>
                    <a:bodyPr/>
                    <a:lstStyle/>
                    <a:p>
                      <a:pPr algn="l" rtl="0" fontAlgn="ctr"/>
                      <a:r>
                        <a:rPr lang="en-US" sz="1500" b="1" i="0" u="none" strike="noStrike">
                          <a:solidFill>
                            <a:srgbClr val="000000"/>
                          </a:solidFill>
                          <a:effectLst/>
                          <a:latin typeface="Arial" panose="020B0604020202020204" pitchFamily="34" charset="0"/>
                        </a:rPr>
                        <a:t>Subtotal</a:t>
                      </a: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500" b="1" i="0" u="none" strike="noStrike" dirty="0" smtClean="0">
                          <a:solidFill>
                            <a:srgbClr val="000000"/>
                          </a:solidFill>
                          <a:effectLst/>
                          <a:latin typeface="Arial" panose="020B0604020202020204" pitchFamily="34" charset="0"/>
                        </a:rPr>
                        <a:t>$7,631</a:t>
                      </a:r>
                      <a:endParaRPr lang="en-US" sz="1500" b="1" i="0" u="none" strike="noStrike" dirty="0">
                        <a:solidFill>
                          <a:srgbClr val="000000"/>
                        </a:solidFill>
                        <a:effectLst/>
                        <a:latin typeface="Arial" panose="020B0604020202020204" pitchFamily="34" charset="0"/>
                      </a:endParaRP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500" b="1" i="0" u="none" strike="noStrike" dirty="0" smtClean="0">
                          <a:solidFill>
                            <a:srgbClr val="000000"/>
                          </a:solidFill>
                          <a:effectLst/>
                          <a:latin typeface="Arial" panose="020B0604020202020204" pitchFamily="34" charset="0"/>
                        </a:rPr>
                        <a:t>$8,872</a:t>
                      </a:r>
                      <a:endParaRPr lang="en-US" sz="1500" b="1" i="0" u="none" strike="noStrike" dirty="0">
                        <a:solidFill>
                          <a:srgbClr val="000000"/>
                        </a:solidFill>
                        <a:effectLst/>
                        <a:latin typeface="Arial" panose="020B0604020202020204" pitchFamily="34" charset="0"/>
                      </a:endParaRPr>
                    </a:p>
                  </a:txBody>
                  <a:tcPr marL="28535" marR="3171" marT="31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342544">
                <a:tc>
                  <a:txBody>
                    <a:bodyPr/>
                    <a:lstStyle/>
                    <a:p>
                      <a:pPr algn="l" rtl="0" fontAlgn="ctr"/>
                      <a:r>
                        <a:rPr lang="en-US" sz="1500" b="0" i="0" u="none" strike="noStrike" dirty="0">
                          <a:solidFill>
                            <a:srgbClr val="000000"/>
                          </a:solidFill>
                          <a:effectLst/>
                          <a:latin typeface="Arial" panose="020B0604020202020204" pitchFamily="34" charset="0"/>
                        </a:rPr>
                        <a:t>Health Savings </a:t>
                      </a:r>
                      <a:r>
                        <a:rPr lang="en-US" sz="1500" b="0" i="0" u="none" strike="noStrike" dirty="0" smtClean="0">
                          <a:solidFill>
                            <a:srgbClr val="000000"/>
                          </a:solidFill>
                          <a:effectLst/>
                          <a:latin typeface="Arial" panose="020B0604020202020204" pitchFamily="34" charset="0"/>
                        </a:rPr>
                        <a:t>Account</a:t>
                      </a:r>
                      <a:endParaRPr lang="en-US" sz="1500" b="0" i="0" u="none" strike="noStrike" dirty="0">
                        <a:solidFill>
                          <a:srgbClr val="000000"/>
                        </a:solidFill>
                        <a:effectLst/>
                        <a:latin typeface="Arial" panose="020B0604020202020204" pitchFamily="34" charset="0"/>
                      </a:endParaRPr>
                    </a:p>
                  </a:txBody>
                  <a:tcPr marL="28535" marR="3171" marT="317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1500" b="0" i="0" u="none" strike="noStrike">
                          <a:solidFill>
                            <a:srgbClr val="000000"/>
                          </a:solidFill>
                          <a:effectLst/>
                          <a:latin typeface="Arial" panose="020B0604020202020204" pitchFamily="34" charset="0"/>
                        </a:rPr>
                        <a:t>N/A</a:t>
                      </a:r>
                    </a:p>
                  </a:txBody>
                  <a:tcPr marL="28535" marR="3171" marT="317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1500" b="0" i="0" u="none" strike="noStrike" dirty="0">
                          <a:solidFill>
                            <a:srgbClr val="000000"/>
                          </a:solidFill>
                          <a:effectLst/>
                          <a:latin typeface="Arial" panose="020B0604020202020204" pitchFamily="34" charset="0"/>
                        </a:rPr>
                        <a:t>$2,000 </a:t>
                      </a:r>
                    </a:p>
                  </a:txBody>
                  <a:tcPr marL="28535" marR="3171" marT="317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342544">
                <a:tc>
                  <a:txBody>
                    <a:bodyPr/>
                    <a:lstStyle/>
                    <a:p>
                      <a:pPr algn="l" fontAlgn="ctr"/>
                      <a:r>
                        <a:rPr lang="en-US" sz="1500" b="1" i="0" u="sng" strike="noStrike">
                          <a:solidFill>
                            <a:srgbClr val="305496"/>
                          </a:solidFill>
                          <a:effectLst/>
                          <a:latin typeface="Arial" panose="020B0604020202020204" pitchFamily="34" charset="0"/>
                        </a:rPr>
                        <a:t>Total Estimated Cost</a:t>
                      </a:r>
                    </a:p>
                  </a:txBody>
                  <a:tcPr marL="3171" marR="3171" marT="3171" marB="0" anchor="ctr">
                    <a:lnL>
                      <a:noFill/>
                    </a:lnL>
                    <a:lnR>
                      <a:noFill/>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en-US" sz="1500" b="1" i="0" u="sng" strike="noStrike" dirty="0" smtClean="0">
                          <a:solidFill>
                            <a:srgbClr val="305496"/>
                          </a:solidFill>
                          <a:effectLst/>
                          <a:latin typeface="Arial" panose="020B0604020202020204" pitchFamily="34" charset="0"/>
                        </a:rPr>
                        <a:t>$7,631</a:t>
                      </a:r>
                      <a:endParaRPr lang="en-US" sz="1500" b="1" i="0" u="sng" strike="noStrike" dirty="0">
                        <a:solidFill>
                          <a:srgbClr val="305496"/>
                        </a:solidFill>
                        <a:effectLst/>
                        <a:latin typeface="Arial" panose="020B0604020202020204" pitchFamily="34" charset="0"/>
                      </a:endParaRPr>
                    </a:p>
                  </a:txBody>
                  <a:tcPr marL="3171" marR="3171" marT="3171" marB="0" anchor="ctr">
                    <a:lnL>
                      <a:noFill/>
                    </a:lnL>
                    <a:lnR>
                      <a:noFill/>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en-US" sz="1500" b="1" i="0" u="sng" strike="noStrike" dirty="0" smtClean="0">
                          <a:solidFill>
                            <a:srgbClr val="305496"/>
                          </a:solidFill>
                          <a:effectLst/>
                          <a:latin typeface="Arial" panose="020B0604020202020204" pitchFamily="34" charset="0"/>
                        </a:rPr>
                        <a:t>$6,872</a:t>
                      </a:r>
                      <a:endParaRPr lang="en-US" sz="1500" b="1" i="0" u="sng" strike="noStrike" dirty="0">
                        <a:solidFill>
                          <a:srgbClr val="305496"/>
                        </a:solidFill>
                        <a:effectLst/>
                        <a:latin typeface="Arial" panose="020B0604020202020204" pitchFamily="34" charset="0"/>
                      </a:endParaRPr>
                    </a:p>
                  </a:txBody>
                  <a:tcPr marL="3171" marR="3171" marT="3171" marB="0" anchor="ctr">
                    <a:lnL>
                      <a:noFill/>
                    </a:lnL>
                    <a:lnR>
                      <a:noFill/>
                    </a:lnR>
                    <a:lnT w="12700" cap="flat" cmpd="sng" algn="ctr">
                      <a:solidFill>
                        <a:srgbClr val="000000"/>
                      </a:solidFill>
                      <a:prstDash val="solid"/>
                      <a:round/>
                      <a:headEnd type="none" w="med" len="med"/>
                      <a:tailEnd type="none" w="med" len="med"/>
                    </a:lnT>
                    <a:lnB>
                      <a:noFill/>
                    </a:lnB>
                    <a:solidFill>
                      <a:srgbClr val="BDD7EE"/>
                    </a:solidFill>
                  </a:tcPr>
                </a:tc>
              </a:tr>
            </a:tbl>
          </a:graphicData>
        </a:graphic>
      </p:graphicFrame>
      <p:sp>
        <p:nvSpPr>
          <p:cNvPr id="4" name="Title 3"/>
          <p:cNvSpPr txBox="1">
            <a:spLocks/>
          </p:cNvSpPr>
          <p:nvPr/>
        </p:nvSpPr>
        <p:spPr>
          <a:xfrm>
            <a:off x="0" y="274638"/>
            <a:ext cx="9144000" cy="744265"/>
          </a:xfrm>
          <a:prstGeom prst="rect">
            <a:avLst/>
          </a:prstGeom>
          <a:solidFill>
            <a:srgbClr val="13183C"/>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914400" eaLnBrk="0" fontAlgn="base" hangingPunct="0">
              <a:spcAft>
                <a:spcPct val="0"/>
              </a:spcAft>
            </a:pPr>
            <a:r>
              <a:rPr lang="en-US" altLang="en-US" sz="2700" dirty="0" smtClean="0">
                <a:solidFill>
                  <a:schemeClr val="bg1"/>
                </a:solidFill>
                <a:latin typeface="Arial" panose="020B0604020202020204" pitchFamily="34" charset="0"/>
                <a:cs typeface="Arial" panose="020B0604020202020204" pitchFamily="34" charset="0"/>
              </a:rPr>
              <a:t>Family Coverage </a:t>
            </a:r>
            <a:r>
              <a:rPr lang="en-US" altLang="en-US" sz="2700" dirty="0">
                <a:solidFill>
                  <a:schemeClr val="bg1"/>
                </a:solidFill>
                <a:latin typeface="Arial" panose="020B0604020202020204" pitchFamily="34" charset="0"/>
                <a:cs typeface="Arial" panose="020B0604020202020204" pitchFamily="34" charset="0"/>
              </a:rPr>
              <a:t>Scenario- </a:t>
            </a:r>
            <a:r>
              <a:rPr lang="en-US" altLang="en-US" sz="2700" dirty="0" smtClean="0">
                <a:solidFill>
                  <a:schemeClr val="bg1"/>
                </a:solidFill>
                <a:latin typeface="Arial" panose="020B0604020202020204" pitchFamily="34" charset="0"/>
                <a:cs typeface="Arial" panose="020B0604020202020204" pitchFamily="34" charset="0"/>
              </a:rPr>
              <a:t>Higher </a:t>
            </a:r>
            <a:r>
              <a:rPr lang="en-US" altLang="en-US" sz="2700" dirty="0">
                <a:solidFill>
                  <a:schemeClr val="bg1"/>
                </a:solidFill>
                <a:latin typeface="Arial" panose="020B0604020202020204" pitchFamily="34" charset="0"/>
                <a:cs typeface="Arial" panose="020B0604020202020204" pitchFamily="34" charset="0"/>
              </a:rPr>
              <a:t>Medical </a:t>
            </a:r>
            <a:r>
              <a:rPr lang="en-US" altLang="en-US" sz="2700" dirty="0" smtClean="0">
                <a:solidFill>
                  <a:schemeClr val="bg1"/>
                </a:solidFill>
                <a:latin typeface="Arial" panose="020B0604020202020204" pitchFamily="34" charset="0"/>
                <a:cs typeface="Arial" panose="020B0604020202020204" pitchFamily="34" charset="0"/>
              </a:rPr>
              <a:t>Plan Use</a:t>
            </a:r>
            <a:endParaRPr lang="en-US" altLang="en-US" sz="2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7548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66033"/>
            <a:ext cx="9144000" cy="940095"/>
          </a:xfrm>
          <a:prstGeom prst="rect">
            <a:avLst/>
          </a:prstGeom>
          <a:solidFill>
            <a:srgbClr val="131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Arial Narrow" panose="020B0606020202030204" pitchFamily="34" charset="0"/>
              </a:rPr>
              <a:t>Appendix</a:t>
            </a:r>
            <a:endParaRPr lang="en-US" sz="2400" b="1" dirty="0">
              <a:latin typeface="Arial Narrow" panose="020B0606020202030204" pitchFamily="34" charset="0"/>
            </a:endParaRPr>
          </a:p>
        </p:txBody>
      </p:sp>
    </p:spTree>
    <p:extLst>
      <p:ext uri="{BB962C8B-B14F-4D97-AF65-F5344CB8AC3E}">
        <p14:creationId xmlns:p14="http://schemas.microsoft.com/office/powerpoint/2010/main" val="1142861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73225"/>
            <a:ext cx="9144000" cy="940095"/>
          </a:xfrm>
          <a:prstGeom prst="rect">
            <a:avLst/>
          </a:prstGeom>
          <a:solidFill>
            <a:srgbClr val="131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65873" y="718034"/>
            <a:ext cx="4283417" cy="523220"/>
          </a:xfrm>
          <a:prstGeom prst="rect">
            <a:avLst/>
          </a:prstGeom>
        </p:spPr>
        <p:txBody>
          <a:bodyPr wrap="none">
            <a:spAutoFit/>
          </a:bodyPr>
          <a:lstStyle/>
          <a:p>
            <a:r>
              <a:rPr lang="en-US" sz="2800" dirty="0" smtClean="0">
                <a:solidFill>
                  <a:schemeClr val="bg1"/>
                </a:solidFill>
                <a:latin typeface="Arial Narrow"/>
                <a:cs typeface="Arial Narrow"/>
              </a:rPr>
              <a:t>TRANSFERRING HSA FUNDS</a:t>
            </a:r>
            <a:endParaRPr lang="en-US" sz="2800" dirty="0">
              <a:solidFill>
                <a:schemeClr val="bg1"/>
              </a:solidFill>
              <a:latin typeface="Arial Narrow"/>
              <a:cs typeface="Arial Narrow"/>
            </a:endParaRPr>
          </a:p>
        </p:txBody>
      </p:sp>
      <p:sp>
        <p:nvSpPr>
          <p:cNvPr id="7" name="Rectangle 6"/>
          <p:cNvSpPr/>
          <p:nvPr/>
        </p:nvSpPr>
        <p:spPr>
          <a:xfrm>
            <a:off x="302108" y="1658129"/>
            <a:ext cx="8317225" cy="3744615"/>
          </a:xfrm>
          <a:prstGeom prst="rect">
            <a:avLst/>
          </a:prstGeom>
        </p:spPr>
        <p:txBody>
          <a:bodyPr wrap="square">
            <a:spAutoFit/>
          </a:bodyPr>
          <a:lstStyle/>
          <a:p>
            <a:pPr marL="285750" indent="-285750">
              <a:lnSpc>
                <a:spcPct val="120000"/>
              </a:lnSpc>
              <a:spcBef>
                <a:spcPts val="400"/>
              </a:spcBef>
              <a:spcAft>
                <a:spcPts val="400"/>
              </a:spcAft>
              <a:buFont typeface="Arial" panose="020B0604020202020204" pitchFamily="34" charset="0"/>
              <a:buChar char="•"/>
              <a:defRPr/>
            </a:pPr>
            <a:r>
              <a:rPr lang="en-US" sz="1700" dirty="0" smtClean="0">
                <a:solidFill>
                  <a:prstClr val="black"/>
                </a:solidFill>
                <a:latin typeface="Arial" panose="020B0604020202020204" pitchFamily="34" charset="0"/>
                <a:cs typeface="Arial" panose="020B0604020202020204" pitchFamily="34" charset="0"/>
              </a:rPr>
              <a:t>An </a:t>
            </a:r>
            <a:r>
              <a:rPr lang="en-US" sz="1700" dirty="0">
                <a:solidFill>
                  <a:prstClr val="black"/>
                </a:solidFill>
                <a:latin typeface="Arial" panose="020B0604020202020204" pitchFamily="34" charset="0"/>
                <a:cs typeface="Arial" panose="020B0604020202020204" pitchFamily="34" charset="0"/>
              </a:rPr>
              <a:t>employee </a:t>
            </a:r>
            <a:r>
              <a:rPr lang="en-US" sz="1700" dirty="0" smtClean="0">
                <a:solidFill>
                  <a:prstClr val="black"/>
                </a:solidFill>
                <a:latin typeface="Arial" panose="020B0604020202020204" pitchFamily="34" charset="0"/>
                <a:cs typeface="Arial" panose="020B0604020202020204" pitchFamily="34" charset="0"/>
              </a:rPr>
              <a:t>can keep </a:t>
            </a:r>
            <a:r>
              <a:rPr lang="en-US" sz="1700" dirty="0">
                <a:solidFill>
                  <a:prstClr val="black"/>
                </a:solidFill>
                <a:latin typeface="Arial" panose="020B0604020202020204" pitchFamily="34" charset="0"/>
                <a:cs typeface="Arial" panose="020B0604020202020204" pitchFamily="34" charset="0"/>
              </a:rPr>
              <a:t>their HSA balance with their current administrator or roll over funds to their HealthEquity </a:t>
            </a:r>
            <a:r>
              <a:rPr lang="en-US" sz="1700" dirty="0" smtClean="0">
                <a:solidFill>
                  <a:prstClr val="black"/>
                </a:solidFill>
                <a:latin typeface="Arial" panose="020B0604020202020204" pitchFamily="34" charset="0"/>
                <a:cs typeface="Arial" panose="020B0604020202020204" pitchFamily="34" charset="0"/>
              </a:rPr>
              <a:t>HSA.</a:t>
            </a:r>
            <a:endParaRPr lang="en-US" altLang="en-US" sz="1700" dirty="0">
              <a:latin typeface="Arial" panose="020B0604020202020204" pitchFamily="34" charset="0"/>
              <a:cs typeface="Arial" panose="020B0604020202020204" pitchFamily="34" charset="0"/>
            </a:endParaRPr>
          </a:p>
          <a:p>
            <a:pPr marL="742950" lvl="1" indent="-285750">
              <a:lnSpc>
                <a:spcPct val="120000"/>
              </a:lnSpc>
              <a:spcBef>
                <a:spcPts val="400"/>
              </a:spcBef>
              <a:spcAft>
                <a:spcPts val="400"/>
              </a:spcAft>
              <a:buFont typeface="Wingdings" panose="05000000000000000000" pitchFamily="2" charset="2"/>
              <a:buChar char="ü"/>
              <a:defRPr/>
            </a:pPr>
            <a:r>
              <a:rPr lang="en-US" sz="1700" smtClean="0">
                <a:solidFill>
                  <a:srgbClr val="FF0000"/>
                </a:solidFill>
                <a:latin typeface="Arial" panose="020B0604020202020204" pitchFamily="34" charset="0"/>
                <a:cs typeface="Arial" panose="020B0604020202020204" pitchFamily="34" charset="0"/>
              </a:rPr>
              <a:t>Transfers must </a:t>
            </a:r>
            <a:r>
              <a:rPr lang="en-US" sz="1700" dirty="0">
                <a:solidFill>
                  <a:srgbClr val="FF0000"/>
                </a:solidFill>
                <a:latin typeface="Arial" panose="020B0604020202020204" pitchFamily="34" charset="0"/>
                <a:cs typeface="Arial" panose="020B0604020202020204" pitchFamily="34" charset="0"/>
              </a:rPr>
              <a:t>be initiated after the HealthEquity HSA plan effective </a:t>
            </a:r>
            <a:r>
              <a:rPr lang="en-US" sz="1700" dirty="0" smtClean="0">
                <a:solidFill>
                  <a:srgbClr val="FF0000"/>
                </a:solidFill>
                <a:latin typeface="Arial" panose="020B0604020202020204" pitchFamily="34" charset="0"/>
                <a:cs typeface="Arial" panose="020B0604020202020204" pitchFamily="34" charset="0"/>
              </a:rPr>
              <a:t>date</a:t>
            </a:r>
            <a:r>
              <a:rPr lang="en-US" sz="1700" dirty="0" smtClean="0">
                <a:solidFill>
                  <a:prstClr val="black"/>
                </a:solidFill>
                <a:latin typeface="Arial" panose="020B0604020202020204" pitchFamily="34" charset="0"/>
                <a:cs typeface="Arial" panose="020B0604020202020204" pitchFamily="34" charset="0"/>
              </a:rPr>
              <a:t>.</a:t>
            </a:r>
            <a:endParaRPr lang="en-US" altLang="en-US" sz="1700" dirty="0">
              <a:latin typeface="Arial" panose="020B0604020202020204" pitchFamily="34" charset="0"/>
              <a:cs typeface="Arial" panose="020B0604020202020204" pitchFamily="34" charset="0"/>
            </a:endParaRPr>
          </a:p>
          <a:p>
            <a:pPr marL="742950" lvl="1" indent="-285750">
              <a:lnSpc>
                <a:spcPct val="120000"/>
              </a:lnSpc>
              <a:spcBef>
                <a:spcPts val="400"/>
              </a:spcBef>
              <a:spcAft>
                <a:spcPts val="400"/>
              </a:spcAft>
              <a:buFont typeface="Wingdings" panose="05000000000000000000" pitchFamily="2" charset="2"/>
              <a:buChar char="ü"/>
              <a:defRPr/>
            </a:pPr>
            <a:r>
              <a:rPr lang="en-US" sz="1700" dirty="0" smtClean="0">
                <a:solidFill>
                  <a:prstClr val="black"/>
                </a:solidFill>
                <a:latin typeface="Arial" panose="020B0604020202020204" pitchFamily="34" charset="0"/>
                <a:cs typeface="Arial" panose="020B0604020202020204" pitchFamily="34" charset="0"/>
              </a:rPr>
              <a:t>There </a:t>
            </a:r>
            <a:r>
              <a:rPr lang="en-US" sz="1700" dirty="0">
                <a:solidFill>
                  <a:prstClr val="black"/>
                </a:solidFill>
                <a:latin typeface="Arial" panose="020B0604020202020204" pitchFamily="34" charset="0"/>
                <a:cs typeface="Arial" panose="020B0604020202020204" pitchFamily="34" charset="0"/>
              </a:rPr>
              <a:t>may be a brief blackout period as funds transfer from the prior </a:t>
            </a:r>
            <a:r>
              <a:rPr lang="en-US" sz="1700" dirty="0" smtClean="0">
                <a:solidFill>
                  <a:prstClr val="black"/>
                </a:solidFill>
                <a:latin typeface="Arial" panose="020B0604020202020204" pitchFamily="34" charset="0"/>
                <a:cs typeface="Arial" panose="020B0604020202020204" pitchFamily="34" charset="0"/>
              </a:rPr>
              <a:t>custodian.</a:t>
            </a:r>
            <a:endParaRPr lang="en-US" altLang="en-US" sz="1700" dirty="0">
              <a:latin typeface="Arial" panose="020B0604020202020204" pitchFamily="34" charset="0"/>
              <a:cs typeface="Arial" panose="020B0604020202020204" pitchFamily="34" charset="0"/>
            </a:endParaRPr>
          </a:p>
          <a:p>
            <a:pPr marL="285750" indent="-285750">
              <a:lnSpc>
                <a:spcPct val="120000"/>
              </a:lnSpc>
              <a:spcBef>
                <a:spcPts val="400"/>
              </a:spcBef>
              <a:spcAft>
                <a:spcPts val="400"/>
              </a:spcAft>
              <a:buFont typeface="Arial" panose="020B0604020202020204" pitchFamily="34" charset="0"/>
              <a:buChar char="•"/>
              <a:defRPr/>
            </a:pPr>
            <a:r>
              <a:rPr lang="en-US" sz="1700" dirty="0" smtClean="0">
                <a:solidFill>
                  <a:prstClr val="black"/>
                </a:solidFill>
                <a:latin typeface="Arial" panose="020B0604020202020204" pitchFamily="34" charset="0"/>
                <a:cs typeface="Arial" panose="020B0604020202020204" pitchFamily="34" charset="0"/>
              </a:rPr>
              <a:t>Transferring </a:t>
            </a:r>
            <a:r>
              <a:rPr lang="en-US" sz="1700" dirty="0">
                <a:solidFill>
                  <a:prstClr val="black"/>
                </a:solidFill>
                <a:latin typeface="Arial" panose="020B0604020202020204" pitchFamily="34" charset="0"/>
                <a:cs typeface="Arial" panose="020B0604020202020204" pitchFamily="34" charset="0"/>
              </a:rPr>
              <a:t>or rolling over funds is simple</a:t>
            </a:r>
            <a:r>
              <a:rPr lang="en-US" sz="1700" dirty="0" smtClean="0">
                <a:solidFill>
                  <a:prstClr val="black"/>
                </a:solidFill>
                <a:latin typeface="Arial" panose="020B0604020202020204" pitchFamily="34" charset="0"/>
                <a:cs typeface="Arial" panose="020B0604020202020204" pitchFamily="34" charset="0"/>
              </a:rPr>
              <a:t>:</a:t>
            </a:r>
            <a:endParaRPr lang="en-US" altLang="en-US" sz="1700" dirty="0">
              <a:latin typeface="Arial" panose="020B0604020202020204" pitchFamily="34" charset="0"/>
              <a:cs typeface="Arial" panose="020B0604020202020204" pitchFamily="34" charset="0"/>
            </a:endParaRPr>
          </a:p>
          <a:p>
            <a:pPr marL="742950" lvl="1" indent="-285750">
              <a:lnSpc>
                <a:spcPct val="120000"/>
              </a:lnSpc>
              <a:spcBef>
                <a:spcPts val="400"/>
              </a:spcBef>
              <a:spcAft>
                <a:spcPts val="400"/>
              </a:spcAft>
              <a:buFont typeface="Wingdings" panose="05000000000000000000" pitchFamily="2" charset="2"/>
              <a:buChar char="ü"/>
              <a:defRPr/>
            </a:pPr>
            <a:r>
              <a:rPr lang="en-US" sz="1700" dirty="0" smtClean="0">
                <a:solidFill>
                  <a:prstClr val="black"/>
                </a:solidFill>
                <a:latin typeface="Arial" panose="020B0604020202020204" pitchFamily="34" charset="0"/>
                <a:cs typeface="Arial" panose="020B0604020202020204" pitchFamily="34" charset="0"/>
              </a:rPr>
              <a:t>Download the Transfer/Rollover </a:t>
            </a:r>
            <a:r>
              <a:rPr lang="en-US" sz="1700" dirty="0">
                <a:solidFill>
                  <a:prstClr val="black"/>
                </a:solidFill>
                <a:latin typeface="Arial" panose="020B0604020202020204" pitchFamily="34" charset="0"/>
                <a:cs typeface="Arial" panose="020B0604020202020204" pitchFamily="34" charset="0"/>
              </a:rPr>
              <a:t>Form </a:t>
            </a:r>
            <a:r>
              <a:rPr lang="en-US" sz="1700" dirty="0" smtClean="0">
                <a:solidFill>
                  <a:prstClr val="black"/>
                </a:solidFill>
                <a:latin typeface="Arial" panose="020B0604020202020204" pitchFamily="34" charset="0"/>
                <a:cs typeface="Arial" panose="020B0604020202020204" pitchFamily="34" charset="0"/>
              </a:rPr>
              <a:t>at</a:t>
            </a:r>
            <a:br>
              <a:rPr lang="en-US" sz="1700" dirty="0" smtClean="0">
                <a:solidFill>
                  <a:prstClr val="black"/>
                </a:solidFill>
                <a:latin typeface="Arial" panose="020B0604020202020204" pitchFamily="34" charset="0"/>
                <a:cs typeface="Arial" panose="020B0604020202020204" pitchFamily="34" charset="0"/>
              </a:rPr>
            </a:br>
            <a:r>
              <a:rPr lang="en-US" sz="1700" dirty="0" smtClean="0">
                <a:solidFill>
                  <a:prstClr val="black"/>
                </a:solidFill>
                <a:latin typeface="Arial" panose="020B0604020202020204" pitchFamily="34" charset="0"/>
                <a:cs typeface="Arial" panose="020B0604020202020204" pitchFamily="34" charset="0"/>
                <a:hlinkClick r:id="rId2"/>
              </a:rPr>
              <a:t>www.healthequity.com/form</a:t>
            </a:r>
            <a:endParaRPr lang="en-US" altLang="en-US" sz="1700" dirty="0">
              <a:latin typeface="Arial" panose="020B0604020202020204" pitchFamily="34" charset="0"/>
              <a:cs typeface="Arial" panose="020B0604020202020204" pitchFamily="34" charset="0"/>
            </a:endParaRPr>
          </a:p>
          <a:p>
            <a:pPr marL="742950" lvl="1" indent="-285750">
              <a:lnSpc>
                <a:spcPct val="120000"/>
              </a:lnSpc>
              <a:spcBef>
                <a:spcPts val="400"/>
              </a:spcBef>
              <a:spcAft>
                <a:spcPts val="400"/>
              </a:spcAft>
              <a:buFont typeface="Wingdings" panose="05000000000000000000" pitchFamily="2" charset="2"/>
              <a:buChar char="ü"/>
              <a:defRPr/>
            </a:pPr>
            <a:r>
              <a:rPr lang="en-US" sz="1700" dirty="0" smtClean="0">
                <a:solidFill>
                  <a:prstClr val="black"/>
                </a:solidFill>
                <a:latin typeface="Arial" panose="020B0604020202020204" pitchFamily="34" charset="0"/>
                <a:cs typeface="Arial" panose="020B0604020202020204" pitchFamily="34" charset="0"/>
              </a:rPr>
              <a:t>Complete </a:t>
            </a:r>
            <a:r>
              <a:rPr lang="en-US" sz="1700" dirty="0">
                <a:solidFill>
                  <a:prstClr val="black"/>
                </a:solidFill>
                <a:latin typeface="Arial" panose="020B0604020202020204" pitchFamily="34" charset="0"/>
                <a:cs typeface="Arial" panose="020B0604020202020204" pitchFamily="34" charset="0"/>
              </a:rPr>
              <a:t>the form and submit it to </a:t>
            </a:r>
            <a:r>
              <a:rPr lang="en-US" sz="1700" dirty="0" smtClean="0">
                <a:solidFill>
                  <a:prstClr val="black"/>
                </a:solidFill>
                <a:latin typeface="Arial" panose="020B0604020202020204" pitchFamily="34" charset="0"/>
                <a:cs typeface="Arial" panose="020B0604020202020204" pitchFamily="34" charset="0"/>
              </a:rPr>
              <a:t>HealthEquity</a:t>
            </a:r>
            <a:r>
              <a:rPr lang="en-US" sz="1700" dirty="0">
                <a:solidFill>
                  <a:prstClr val="black"/>
                </a:solidFill>
                <a:latin typeface="Arial" panose="020B0604020202020204" pitchFamily="34" charset="0"/>
                <a:cs typeface="Arial" panose="020B0604020202020204" pitchFamily="34" charset="0"/>
              </a:rPr>
              <a:t/>
            </a:r>
            <a:br>
              <a:rPr lang="en-US" sz="1700" dirty="0">
                <a:solidFill>
                  <a:prstClr val="black"/>
                </a:solidFill>
                <a:latin typeface="Arial" panose="020B0604020202020204" pitchFamily="34" charset="0"/>
                <a:cs typeface="Arial" panose="020B0604020202020204" pitchFamily="34" charset="0"/>
              </a:rPr>
            </a:br>
            <a:r>
              <a:rPr lang="en-US" sz="1700" dirty="0" smtClean="0">
                <a:solidFill>
                  <a:prstClr val="black"/>
                </a:solidFill>
                <a:latin typeface="Arial" panose="020B0604020202020204" pitchFamily="34" charset="0"/>
                <a:cs typeface="Arial" panose="020B0604020202020204" pitchFamily="34" charset="0"/>
              </a:rPr>
              <a:t>via </a:t>
            </a:r>
            <a:r>
              <a:rPr lang="en-US" sz="1700" dirty="0">
                <a:solidFill>
                  <a:prstClr val="black"/>
                </a:solidFill>
                <a:latin typeface="Arial" panose="020B0604020202020204" pitchFamily="34" charset="0"/>
                <a:cs typeface="Arial" panose="020B0604020202020204" pitchFamily="34" charset="0"/>
              </a:rPr>
              <a:t>email, mail or </a:t>
            </a:r>
            <a:r>
              <a:rPr lang="en-US" sz="1700" dirty="0" smtClean="0">
                <a:solidFill>
                  <a:prstClr val="black"/>
                </a:solidFill>
                <a:latin typeface="Arial" panose="020B0604020202020204" pitchFamily="34" charset="0"/>
                <a:cs typeface="Arial" panose="020B0604020202020204" pitchFamily="34" charset="0"/>
              </a:rPr>
              <a:t>fax.</a:t>
            </a:r>
            <a:endParaRPr lang="en-US" altLang="en-US" sz="17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5948127" y="3219975"/>
            <a:ext cx="3195872" cy="3195872"/>
          </a:xfrm>
          <a:prstGeom prst="rect">
            <a:avLst/>
          </a:prstGeom>
        </p:spPr>
      </p:pic>
    </p:spTree>
    <p:extLst>
      <p:ext uri="{BB962C8B-B14F-4D97-AF65-F5344CB8AC3E}">
        <p14:creationId xmlns:p14="http://schemas.microsoft.com/office/powerpoint/2010/main" val="3475323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73225"/>
            <a:ext cx="9144000" cy="940095"/>
          </a:xfrm>
          <a:prstGeom prst="rect">
            <a:avLst/>
          </a:prstGeom>
          <a:solidFill>
            <a:srgbClr val="131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65873" y="702737"/>
            <a:ext cx="6992812" cy="523220"/>
          </a:xfrm>
          <a:prstGeom prst="rect">
            <a:avLst/>
          </a:prstGeom>
        </p:spPr>
        <p:txBody>
          <a:bodyPr wrap="none">
            <a:spAutoFit/>
          </a:bodyPr>
          <a:lstStyle/>
          <a:p>
            <a:r>
              <a:rPr lang="en-US" sz="2800" dirty="0" smtClean="0">
                <a:solidFill>
                  <a:schemeClr val="bg1"/>
                </a:solidFill>
                <a:latin typeface="Arial Narrow"/>
                <a:cs typeface="Arial Narrow"/>
              </a:rPr>
              <a:t>WHAT IS A HEALTH SAVINGS ACCOUNT (HSA)?</a:t>
            </a:r>
            <a:endParaRPr lang="en-US" sz="2800" dirty="0">
              <a:solidFill>
                <a:schemeClr val="bg1"/>
              </a:solidFill>
              <a:latin typeface="Arial Narrow"/>
              <a:cs typeface="Arial Narrow"/>
            </a:endParaRPr>
          </a:p>
        </p:txBody>
      </p:sp>
      <p:sp>
        <p:nvSpPr>
          <p:cNvPr id="7" name="Rectangle 6"/>
          <p:cNvSpPr/>
          <p:nvPr/>
        </p:nvSpPr>
        <p:spPr>
          <a:xfrm>
            <a:off x="546117" y="1632203"/>
            <a:ext cx="8317225" cy="4585871"/>
          </a:xfrm>
          <a:prstGeom prst="rect">
            <a:avLst/>
          </a:prstGeom>
        </p:spPr>
        <p:txBody>
          <a:bodyPr wrap="square">
            <a:spAutoFit/>
          </a:bodyPr>
          <a:lstStyle/>
          <a:p>
            <a:pPr>
              <a:spcBef>
                <a:spcPts val="600"/>
              </a:spcBef>
              <a:spcAft>
                <a:spcPts val="600"/>
              </a:spcAft>
              <a:buClr>
                <a:srgbClr val="000000"/>
              </a:buClr>
              <a:defRPr/>
            </a:pPr>
            <a:r>
              <a:rPr lang="en-US" altLang="en-US" sz="1400" dirty="0" smtClean="0">
                <a:latin typeface="Arial" panose="020B0604020202020204" pitchFamily="34" charset="0"/>
                <a:cs typeface="Arial" panose="020B0604020202020204" pitchFamily="34" charset="0"/>
              </a:rPr>
              <a:t>Triple tax-advantaged </a:t>
            </a:r>
            <a:r>
              <a:rPr lang="en-US" altLang="en-US" sz="1400" dirty="0">
                <a:latin typeface="Arial" panose="020B0604020202020204" pitchFamily="34" charset="0"/>
                <a:cs typeface="Arial" panose="020B0604020202020204" pitchFamily="34" charset="0"/>
              </a:rPr>
              <a:t>account that allows money to be put aside to pay for qualified medical </a:t>
            </a:r>
            <a:r>
              <a:rPr lang="en-US" altLang="en-US" sz="1400" dirty="0" smtClean="0">
                <a:latin typeface="Arial" panose="020B0604020202020204" pitchFamily="34" charset="0"/>
                <a:cs typeface="Arial" panose="020B0604020202020204" pitchFamily="34" charset="0"/>
              </a:rPr>
              <a:t>expenses.</a:t>
            </a:r>
            <a:endParaRPr lang="en-US" altLang="en-US" sz="14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HSA contributions are not subject to federal income tax.</a:t>
            </a:r>
          </a:p>
          <a:p>
            <a:pPr marL="285750" indent="-285750">
              <a:spcBef>
                <a:spcPts val="600"/>
              </a:spcBef>
              <a:spcAft>
                <a:spcPts val="600"/>
              </a:spcAft>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Tax free earnings on dollars accumulating in the HSA.</a:t>
            </a:r>
          </a:p>
          <a:p>
            <a:pPr marL="285750" indent="-285750">
              <a:spcBef>
                <a:spcPts val="600"/>
              </a:spcBef>
              <a:spcAft>
                <a:spcPts val="600"/>
              </a:spcAft>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Tax free withdrawals for qualified medical expenses</a:t>
            </a:r>
            <a:r>
              <a:rPr lang="en-US" altLang="en-US" sz="1400" dirty="0" smtClean="0">
                <a:latin typeface="Arial" panose="020B0604020202020204" pitchFamily="34" charset="0"/>
                <a:cs typeface="Arial" panose="020B0604020202020204" pitchFamily="34" charset="0"/>
              </a:rPr>
              <a:t>.</a:t>
            </a:r>
          </a:p>
          <a:p>
            <a:pPr>
              <a:spcBef>
                <a:spcPts val="600"/>
              </a:spcBef>
              <a:spcAft>
                <a:spcPts val="600"/>
              </a:spcAft>
              <a:buClr>
                <a:srgbClr val="000000"/>
              </a:buClr>
              <a:defRPr/>
            </a:pPr>
            <a:endParaRPr lang="en-US" altLang="en-US" sz="1400" dirty="0" smtClean="0">
              <a:latin typeface="Arial" panose="020B0604020202020204" pitchFamily="34" charset="0"/>
              <a:cs typeface="Arial" panose="020B0604020202020204" pitchFamily="34" charset="0"/>
            </a:endParaRPr>
          </a:p>
          <a:p>
            <a:pPr>
              <a:spcBef>
                <a:spcPts val="600"/>
              </a:spcBef>
              <a:spcAft>
                <a:spcPts val="600"/>
              </a:spcAft>
              <a:buClr>
                <a:srgbClr val="000000"/>
              </a:buClr>
              <a:defRPr/>
            </a:pPr>
            <a:r>
              <a:rPr lang="en-US" altLang="en-US" sz="1400" dirty="0" smtClean="0">
                <a:latin typeface="Arial" panose="020B0604020202020204" pitchFamily="34" charset="0"/>
                <a:cs typeface="Arial" panose="020B0604020202020204" pitchFamily="34" charset="0"/>
              </a:rPr>
              <a:t>The </a:t>
            </a:r>
            <a:r>
              <a:rPr lang="en-US" altLang="en-US" sz="1400" dirty="0">
                <a:latin typeface="Arial" panose="020B0604020202020204" pitchFamily="34" charset="0"/>
                <a:cs typeface="Arial" panose="020B0604020202020204" pitchFamily="34" charset="0"/>
              </a:rPr>
              <a:t>employee controls the money in their </a:t>
            </a:r>
            <a:r>
              <a:rPr lang="en-US" altLang="en-US" sz="1400" dirty="0" smtClean="0">
                <a:latin typeface="Arial" panose="020B0604020202020204" pitchFamily="34" charset="0"/>
                <a:cs typeface="Arial" panose="020B0604020202020204" pitchFamily="34" charset="0"/>
              </a:rPr>
              <a:t>account. He/she can:</a:t>
            </a:r>
          </a:p>
          <a:p>
            <a:pPr marL="285750" indent="-285750">
              <a:spcBef>
                <a:spcPts val="600"/>
              </a:spcBef>
              <a:spcAft>
                <a:spcPts val="600"/>
              </a:spcAft>
              <a:buClr>
                <a:srgbClr val="000000"/>
              </a:buClr>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Use for </a:t>
            </a:r>
            <a:r>
              <a:rPr lang="en-US" altLang="en-US" sz="1400" dirty="0">
                <a:latin typeface="Arial" panose="020B0604020202020204" pitchFamily="34" charset="0"/>
                <a:cs typeface="Arial" panose="020B0604020202020204" pitchFamily="34" charset="0"/>
                <a:hlinkClick r:id="rId3"/>
              </a:rPr>
              <a:t>eligible expenses </a:t>
            </a:r>
            <a:r>
              <a:rPr lang="en-US" altLang="en-US" sz="1400" dirty="0">
                <a:latin typeface="Arial" panose="020B0604020202020204" pitchFamily="34" charset="0"/>
                <a:cs typeface="Arial" panose="020B0604020202020204" pitchFamily="34" charset="0"/>
              </a:rPr>
              <a:t>incurred by themselves, spouse and qualified tax </a:t>
            </a:r>
            <a:r>
              <a:rPr lang="en-US" altLang="en-US" sz="1400" dirty="0" smtClean="0">
                <a:latin typeface="Arial" panose="020B0604020202020204" pitchFamily="34" charset="0"/>
                <a:cs typeface="Arial" panose="020B0604020202020204" pitchFamily="34" charset="0"/>
              </a:rPr>
              <a:t>dependents.</a:t>
            </a:r>
          </a:p>
          <a:p>
            <a:pPr marL="285750" indent="-285750">
              <a:spcBef>
                <a:spcPts val="600"/>
              </a:spcBef>
              <a:spcAft>
                <a:spcPts val="600"/>
              </a:spcAft>
              <a:buClr>
                <a:srgbClr val="000000"/>
              </a:buClr>
              <a:buFont typeface="Arial" panose="020B0604020202020204" pitchFamily="34" charset="0"/>
              <a:buChar char="•"/>
              <a:defRPr/>
            </a:pPr>
            <a:r>
              <a:rPr lang="en-US" altLang="en-US" sz="1400" dirty="0" smtClean="0">
                <a:latin typeface="Arial" panose="020B0604020202020204" pitchFamily="34" charset="0"/>
                <a:cs typeface="Arial" panose="020B0604020202020204" pitchFamily="34" charset="0"/>
              </a:rPr>
              <a:t>Unused funds rollover from year to year.</a:t>
            </a:r>
            <a:endParaRPr lang="en-US" altLang="en-US" sz="14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defRPr/>
            </a:pPr>
            <a:r>
              <a:rPr lang="en-US" altLang="en-US" sz="1400" dirty="0" smtClean="0">
                <a:latin typeface="Arial" panose="020B0604020202020204" pitchFamily="34" charset="0"/>
                <a:cs typeface="Arial" panose="020B0604020202020204" pitchFamily="34" charset="0"/>
              </a:rPr>
              <a:t>Employees </a:t>
            </a:r>
            <a:r>
              <a:rPr lang="en-US" altLang="en-US" sz="1400" dirty="0">
                <a:latin typeface="Arial" panose="020B0604020202020204" pitchFamily="34" charset="0"/>
                <a:cs typeface="Arial" panose="020B0604020202020204" pitchFamily="34" charset="0"/>
              </a:rPr>
              <a:t>keep the money in the HSA account even if they change jobs</a:t>
            </a:r>
            <a:r>
              <a:rPr lang="en-US" altLang="en-US" sz="1400" dirty="0" smtClean="0">
                <a:latin typeface="Arial" panose="020B0604020202020204" pitchFamily="34" charset="0"/>
                <a:cs typeface="Arial" panose="020B0604020202020204" pitchFamily="34" charset="0"/>
              </a:rPr>
              <a:t>.</a:t>
            </a:r>
          </a:p>
          <a:p>
            <a:pPr marL="285750" indent="-285750">
              <a:spcBef>
                <a:spcPts val="600"/>
              </a:spcBef>
              <a:spcAft>
                <a:spcPts val="600"/>
              </a:spcAft>
              <a:buFont typeface="Arial" panose="020B0604020202020204" pitchFamily="34" charset="0"/>
              <a:buChar char="•"/>
              <a:defRPr/>
            </a:pPr>
            <a:endParaRPr lang="en-US" altLang="en-US" sz="1400" dirty="0" smtClean="0">
              <a:latin typeface="Arial" panose="020B0604020202020204" pitchFamily="34" charset="0"/>
              <a:cs typeface="Arial" panose="020B0604020202020204" pitchFamily="34" charset="0"/>
            </a:endParaRPr>
          </a:p>
          <a:p>
            <a:pPr>
              <a:spcBef>
                <a:spcPts val="600"/>
              </a:spcBef>
              <a:spcAft>
                <a:spcPts val="600"/>
              </a:spcAft>
              <a:defRPr/>
            </a:pPr>
            <a:r>
              <a:rPr lang="en-US" altLang="en-US" sz="1400" i="1" dirty="0">
                <a:latin typeface="Arial" panose="020B0604020202020204" pitchFamily="34" charset="0"/>
                <a:cs typeface="Arial" panose="020B0604020202020204" pitchFamily="34" charset="0"/>
              </a:rPr>
              <a:t>Massachusetts does not tax HSA contributions. Employees </a:t>
            </a:r>
            <a:r>
              <a:rPr lang="en-US" altLang="en-US" sz="1400" i="1" dirty="0" smtClean="0">
                <a:latin typeface="Arial" panose="020B0604020202020204" pitchFamily="34" charset="0"/>
                <a:cs typeface="Arial" panose="020B0604020202020204" pitchFamily="34" charset="0"/>
              </a:rPr>
              <a:t>should refer </a:t>
            </a:r>
            <a:r>
              <a:rPr lang="en-US" altLang="en-US" sz="1400" i="1" dirty="0">
                <a:latin typeface="Arial" panose="020B0604020202020204" pitchFamily="34" charset="0"/>
                <a:cs typeface="Arial" panose="020B0604020202020204" pitchFamily="34" charset="0"/>
              </a:rPr>
              <a:t>to their tax advisor to confirm how their state handles HSAs.</a:t>
            </a:r>
          </a:p>
          <a:p>
            <a:pPr marL="285750" indent="-285750">
              <a:spcBef>
                <a:spcPts val="600"/>
              </a:spcBef>
              <a:spcAft>
                <a:spcPts val="600"/>
              </a:spcAft>
              <a:buFont typeface="Arial" panose="020B0604020202020204" pitchFamily="34" charset="0"/>
              <a:buChar char="•"/>
              <a:defRPr/>
            </a:pPr>
            <a:endParaRPr lang="en-US" altLang="en-US" sz="14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69524" y="1966384"/>
            <a:ext cx="2702460" cy="1801640"/>
          </a:xfrm>
          <a:prstGeom prst="rect">
            <a:avLst/>
          </a:prstGeom>
        </p:spPr>
      </p:pic>
    </p:spTree>
    <p:extLst>
      <p:ext uri="{BB962C8B-B14F-4D97-AF65-F5344CB8AC3E}">
        <p14:creationId xmlns:p14="http://schemas.microsoft.com/office/powerpoint/2010/main" val="15008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73225"/>
            <a:ext cx="9144000" cy="940095"/>
          </a:xfrm>
          <a:prstGeom prst="rect">
            <a:avLst/>
          </a:prstGeom>
          <a:solidFill>
            <a:srgbClr val="131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spcBef>
                <a:spcPts val="600"/>
              </a:spcBef>
              <a:spcAft>
                <a:spcPts val="600"/>
              </a:spcAft>
            </a:pPr>
            <a:endParaRPr lang="en-US" sz="1600" dirty="0"/>
          </a:p>
        </p:txBody>
      </p:sp>
      <p:sp>
        <p:nvSpPr>
          <p:cNvPr id="6" name="Rectangle 7"/>
          <p:cNvSpPr txBox="1">
            <a:spLocks noChangeArrowheads="1"/>
          </p:cNvSpPr>
          <p:nvPr/>
        </p:nvSpPr>
        <p:spPr bwMode="auto">
          <a:xfrm>
            <a:off x="165873" y="2438259"/>
            <a:ext cx="8815165" cy="3989701"/>
          </a:xfrm>
          <a:prstGeom prst="rect">
            <a:avLst/>
          </a:prstGeom>
          <a:noFill/>
          <a:ln w="9525">
            <a:solidFill>
              <a:srgbClr val="2466B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Narrow" panose="020B0606020202030204" pitchFamily="34" charset="0"/>
                <a:ea typeface="ＭＳ Ｐゴシック" panose="020B0600070205080204" pitchFamily="34" charset="-128"/>
              </a:defRPr>
            </a:lvl1pPr>
            <a:lvl2pPr marL="381000" indent="-381000">
              <a:defRPr sz="2400">
                <a:solidFill>
                  <a:schemeClr val="tx1"/>
                </a:solidFill>
                <a:latin typeface="Arial Narrow" panose="020B0606020202030204" pitchFamily="34" charset="0"/>
                <a:ea typeface="ＭＳ Ｐゴシック" panose="020B0600070205080204" pitchFamily="34" charset="-128"/>
              </a:defRPr>
            </a:lvl2pPr>
            <a:lvl3pPr marL="1143000" indent="-228600">
              <a:defRPr sz="2400">
                <a:solidFill>
                  <a:schemeClr val="tx1"/>
                </a:solidFill>
                <a:latin typeface="Arial Narrow" panose="020B0606020202030204" pitchFamily="34" charset="0"/>
                <a:ea typeface="ＭＳ Ｐゴシック" panose="020B0600070205080204" pitchFamily="34" charset="-128"/>
              </a:defRPr>
            </a:lvl3pPr>
            <a:lvl4pPr marL="766763" indent="-381000">
              <a:defRPr sz="2400">
                <a:solidFill>
                  <a:schemeClr val="tx1"/>
                </a:solidFill>
                <a:latin typeface="Arial Narrow" panose="020B0606020202030204" pitchFamily="34" charset="0"/>
                <a:ea typeface="ＭＳ Ｐゴシック" panose="020B0600070205080204" pitchFamily="34" charset="-128"/>
              </a:defRPr>
            </a:lvl4pPr>
            <a:lvl5pPr marL="2057400" indent="-228600">
              <a:defRPr sz="24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pPr eaLnBrk="1" hangingPunct="1">
              <a:lnSpc>
                <a:spcPct val="120000"/>
              </a:lnSpc>
              <a:spcBef>
                <a:spcPts val="336"/>
              </a:spcBef>
              <a:defRPr/>
            </a:pPr>
            <a:r>
              <a:rPr lang="en-US" altLang="en-US" sz="1350" b="1" dirty="0" smtClean="0">
                <a:solidFill>
                  <a:srgbClr val="0073B9"/>
                </a:solidFill>
                <a:latin typeface="Arial" panose="020B0604020202020204" pitchFamily="34" charset="0"/>
                <a:ea typeface="+mn-ea"/>
                <a:cs typeface="Arial" panose="020B0604020202020204" pitchFamily="34" charset="0"/>
              </a:rPr>
              <a:t>Member Experience</a:t>
            </a:r>
          </a:p>
          <a:p>
            <a:pPr marL="285750" lvl="1" indent="-285750">
              <a:lnSpc>
                <a:spcPct val="120000"/>
              </a:lnSpc>
              <a:spcBef>
                <a:spcPts val="336"/>
              </a:spcBef>
              <a:buClr>
                <a:srgbClr val="1682BE"/>
              </a:buClr>
              <a:buFont typeface="Arial" panose="020B0604020202020204" pitchFamily="34" charset="0"/>
              <a:buChar char="•"/>
              <a:defRPr/>
            </a:pPr>
            <a:r>
              <a:rPr lang="en-US" altLang="en-US" sz="1350" dirty="0">
                <a:latin typeface="Arial" panose="020B0604020202020204" pitchFamily="34" charset="0"/>
                <a:cs typeface="Arial" panose="020B0604020202020204" pitchFamily="34" charset="0"/>
              </a:rPr>
              <a:t>Single sign-on from </a:t>
            </a:r>
            <a:r>
              <a:rPr lang="en-US" altLang="en-US" sz="1350" dirty="0" smtClean="0">
                <a:latin typeface="Arial" panose="020B0604020202020204" pitchFamily="34" charset="0"/>
                <a:cs typeface="Arial" panose="020B0604020202020204" pitchFamily="34" charset="0"/>
              </a:rPr>
              <a:t>MyBlue member portal after the medical effective date.   Members can log in to HealthEquity directly prior to their effective date.</a:t>
            </a:r>
            <a:endParaRPr lang="en-US" altLang="en-US" sz="1350" dirty="0">
              <a:latin typeface="Arial" panose="020B0604020202020204" pitchFamily="34" charset="0"/>
              <a:cs typeface="Arial" panose="020B0604020202020204" pitchFamily="34" charset="0"/>
            </a:endParaRPr>
          </a:p>
          <a:p>
            <a:pPr marL="285750" lvl="1" indent="-285750">
              <a:lnSpc>
                <a:spcPct val="120000"/>
              </a:lnSpc>
              <a:spcBef>
                <a:spcPts val="336"/>
              </a:spcBef>
              <a:buClr>
                <a:srgbClr val="1682BE"/>
              </a:buClr>
              <a:buFont typeface="Arial" panose="020B0604020202020204" pitchFamily="34" charset="0"/>
              <a:buChar char="•"/>
              <a:defRPr/>
            </a:pPr>
            <a:r>
              <a:rPr lang="en-US" altLang="en-US" sz="1350" dirty="0" smtClean="0">
                <a:solidFill>
                  <a:srgbClr val="000000"/>
                </a:solidFill>
                <a:latin typeface="Arial" panose="020B0604020202020204" pitchFamily="34" charset="0"/>
                <a:cs typeface="Arial" panose="020B0604020202020204" pitchFamily="34" charset="0"/>
              </a:rPr>
              <a:t>Medical and dental claims </a:t>
            </a:r>
            <a:r>
              <a:rPr lang="en-US" altLang="en-US" sz="1350" dirty="0">
                <a:solidFill>
                  <a:srgbClr val="000000"/>
                </a:solidFill>
                <a:latin typeface="Arial" panose="020B0604020202020204" pitchFamily="34" charset="0"/>
                <a:cs typeface="Arial" panose="020B0604020202020204" pitchFamily="34" charset="0"/>
              </a:rPr>
              <a:t>information is sent weekly </a:t>
            </a:r>
            <a:r>
              <a:rPr lang="en-US" altLang="en-US" sz="1350" dirty="0" smtClean="0">
                <a:solidFill>
                  <a:srgbClr val="000000"/>
                </a:solidFill>
                <a:latin typeface="Arial" panose="020B0604020202020204" pitchFamily="34" charset="0"/>
                <a:cs typeface="Arial" panose="020B0604020202020204" pitchFamily="34" charset="0"/>
              </a:rPr>
              <a:t>and prescription </a:t>
            </a:r>
            <a:r>
              <a:rPr lang="en-US" altLang="en-US" sz="1350" dirty="0">
                <a:solidFill>
                  <a:srgbClr val="000000"/>
                </a:solidFill>
                <a:latin typeface="Arial" panose="020B0604020202020204" pitchFamily="34" charset="0"/>
                <a:cs typeface="Arial" panose="020B0604020202020204" pitchFamily="34" charset="0"/>
              </a:rPr>
              <a:t>drug claims are sent twice a month.</a:t>
            </a:r>
          </a:p>
          <a:p>
            <a:pPr marL="285750" lvl="1" indent="-285750">
              <a:lnSpc>
                <a:spcPct val="120000"/>
              </a:lnSpc>
              <a:spcBef>
                <a:spcPts val="336"/>
              </a:spcBef>
              <a:buClr>
                <a:srgbClr val="1682BE"/>
              </a:buClr>
              <a:buFont typeface="Arial" panose="020B0604020202020204" pitchFamily="34" charset="0"/>
              <a:buChar char="•"/>
              <a:defRPr/>
            </a:pPr>
            <a:r>
              <a:rPr lang="en-US" sz="1350" dirty="0" smtClean="0">
                <a:solidFill>
                  <a:srgbClr val="000000"/>
                </a:solidFill>
                <a:latin typeface="Arial" panose="020B0604020202020204" pitchFamily="34" charset="0"/>
                <a:cs typeface="Arial" panose="020B0604020202020204" pitchFamily="34" charset="0"/>
              </a:rPr>
              <a:t>Access </a:t>
            </a:r>
            <a:r>
              <a:rPr lang="en-US" sz="1350" dirty="0">
                <a:solidFill>
                  <a:srgbClr val="000000"/>
                </a:solidFill>
                <a:latin typeface="Arial" panose="020B0604020202020204" pitchFamily="34" charset="0"/>
                <a:cs typeface="Arial" panose="020B0604020202020204" pitchFamily="34" charset="0"/>
              </a:rPr>
              <a:t>HSA </a:t>
            </a:r>
            <a:r>
              <a:rPr lang="en-US" sz="1350" dirty="0" smtClean="0">
                <a:solidFill>
                  <a:srgbClr val="000000"/>
                </a:solidFill>
                <a:latin typeface="Arial" panose="020B0604020202020204" pitchFamily="34" charset="0"/>
                <a:cs typeface="Arial" panose="020B0604020202020204" pitchFamily="34" charset="0"/>
              </a:rPr>
              <a:t>funds:</a:t>
            </a:r>
          </a:p>
          <a:p>
            <a:pPr marL="1047750" lvl="2" indent="-285750">
              <a:lnSpc>
                <a:spcPct val="120000"/>
              </a:lnSpc>
              <a:spcBef>
                <a:spcPts val="336"/>
              </a:spcBef>
              <a:buClr>
                <a:srgbClr val="1682BE"/>
              </a:buClr>
              <a:buFont typeface="Arial" panose="020B0604020202020204" pitchFamily="34" charset="0"/>
              <a:buChar char="•"/>
              <a:defRPr/>
            </a:pPr>
            <a:r>
              <a:rPr lang="en-US" altLang="en-US" sz="1350" dirty="0" smtClean="0">
                <a:solidFill>
                  <a:srgbClr val="000000"/>
                </a:solidFill>
                <a:latin typeface="Arial" panose="020B0604020202020204" pitchFamily="34" charset="0"/>
                <a:cs typeface="Arial" panose="020B0604020202020204" pitchFamily="34" charset="0"/>
              </a:rPr>
              <a:t>Debit Cards</a:t>
            </a:r>
          </a:p>
          <a:p>
            <a:pPr marL="1047750" lvl="2" indent="-285750">
              <a:lnSpc>
                <a:spcPct val="120000"/>
              </a:lnSpc>
              <a:spcBef>
                <a:spcPts val="336"/>
              </a:spcBef>
              <a:buClr>
                <a:srgbClr val="1682BE"/>
              </a:buClr>
              <a:buFont typeface="Arial" panose="020B0604020202020204" pitchFamily="34" charset="0"/>
              <a:buChar char="•"/>
              <a:defRPr/>
            </a:pPr>
            <a:r>
              <a:rPr lang="en-US" altLang="en-US" sz="1350" dirty="0" smtClean="0">
                <a:solidFill>
                  <a:srgbClr val="000000"/>
                </a:solidFill>
                <a:latin typeface="Arial" panose="020B0604020202020204" pitchFamily="34" charset="0"/>
                <a:cs typeface="Arial" panose="020B0604020202020204" pitchFamily="34" charset="0"/>
              </a:rPr>
              <a:t>Online Portal</a:t>
            </a:r>
          </a:p>
          <a:p>
            <a:pPr marL="1047750" lvl="2" indent="-285750">
              <a:lnSpc>
                <a:spcPct val="120000"/>
              </a:lnSpc>
              <a:spcBef>
                <a:spcPts val="336"/>
              </a:spcBef>
              <a:buClr>
                <a:srgbClr val="1682BE"/>
              </a:buClr>
              <a:buFont typeface="Arial" panose="020B0604020202020204" pitchFamily="34" charset="0"/>
              <a:buChar char="•"/>
              <a:defRPr/>
            </a:pPr>
            <a:r>
              <a:rPr lang="en-US" altLang="en-US" sz="1350" dirty="0" smtClean="0">
                <a:solidFill>
                  <a:srgbClr val="000000"/>
                </a:solidFill>
                <a:latin typeface="Arial" panose="020B0604020202020204" pitchFamily="34" charset="0"/>
                <a:cs typeface="Arial" panose="020B0604020202020204" pitchFamily="34" charset="0"/>
              </a:rPr>
              <a:t>Mobile Application</a:t>
            </a:r>
            <a:endParaRPr lang="en-US" altLang="en-US" sz="1350" dirty="0">
              <a:solidFill>
                <a:srgbClr val="000000"/>
              </a:solidFill>
              <a:latin typeface="Arial" panose="020B0604020202020204" pitchFamily="34" charset="0"/>
              <a:cs typeface="Arial" panose="020B0604020202020204" pitchFamily="34" charset="0"/>
            </a:endParaRPr>
          </a:p>
          <a:p>
            <a:pPr marL="285750" lvl="1" indent="-285750">
              <a:lnSpc>
                <a:spcPct val="120000"/>
              </a:lnSpc>
              <a:spcBef>
                <a:spcPts val="336"/>
              </a:spcBef>
              <a:buClr>
                <a:srgbClr val="1682BE"/>
              </a:buClr>
              <a:buFont typeface="Arial" panose="020B0604020202020204" pitchFamily="34" charset="0"/>
              <a:buChar char="•"/>
              <a:defRPr/>
            </a:pPr>
            <a:r>
              <a:rPr lang="en-US" sz="1350" dirty="0" smtClean="0">
                <a:solidFill>
                  <a:srgbClr val="000000"/>
                </a:solidFill>
                <a:latin typeface="Arial" panose="020B0604020202020204" pitchFamily="34" charset="0"/>
                <a:cs typeface="Arial" panose="020B0604020202020204" pitchFamily="34" charset="0"/>
              </a:rPr>
              <a:t>Robust</a:t>
            </a:r>
            <a:r>
              <a:rPr lang="en-US" sz="1350" dirty="0">
                <a:solidFill>
                  <a:srgbClr val="000000"/>
                </a:solidFill>
                <a:latin typeface="Arial" panose="020B0604020202020204" pitchFamily="34" charset="0"/>
                <a:cs typeface="Arial" panose="020B0604020202020204" pitchFamily="34" charset="0"/>
              </a:rPr>
              <a:t>, easy to use portal for total account management </a:t>
            </a:r>
            <a:endParaRPr lang="en-US" altLang="en-US" sz="1350" dirty="0">
              <a:solidFill>
                <a:srgbClr val="000000"/>
              </a:solidFill>
              <a:latin typeface="Arial" panose="020B0604020202020204" pitchFamily="34" charset="0"/>
              <a:cs typeface="Arial" panose="020B0604020202020204" pitchFamily="34" charset="0"/>
            </a:endParaRPr>
          </a:p>
          <a:p>
            <a:pPr marL="671513" lvl="3" indent="-285750">
              <a:lnSpc>
                <a:spcPct val="120000"/>
              </a:lnSpc>
              <a:spcBef>
                <a:spcPts val="336"/>
              </a:spcBef>
              <a:buClr>
                <a:srgbClr val="1682BE"/>
              </a:buClr>
              <a:buFont typeface="Arial" panose="020B0604020202020204" pitchFamily="34" charset="0"/>
              <a:buChar char="•"/>
              <a:defRPr/>
            </a:pPr>
            <a:r>
              <a:rPr lang="en-US" sz="1350" dirty="0" smtClean="0">
                <a:solidFill>
                  <a:srgbClr val="000000"/>
                </a:solidFill>
                <a:latin typeface="Arial" panose="020B0604020202020204" pitchFamily="34" charset="0"/>
                <a:cs typeface="Arial" panose="020B0604020202020204" pitchFamily="34" charset="0"/>
              </a:rPr>
              <a:t>Convenient </a:t>
            </a:r>
            <a:r>
              <a:rPr lang="en-US" sz="1350" dirty="0">
                <a:solidFill>
                  <a:srgbClr val="000000"/>
                </a:solidFill>
                <a:latin typeface="Arial" panose="020B0604020202020204" pitchFamily="34" charset="0"/>
                <a:cs typeface="Arial" panose="020B0604020202020204" pitchFamily="34" charset="0"/>
              </a:rPr>
              <a:t>reimbursement </a:t>
            </a:r>
            <a:r>
              <a:rPr lang="en-US" sz="1350" dirty="0" smtClean="0">
                <a:solidFill>
                  <a:srgbClr val="000000"/>
                </a:solidFill>
                <a:latin typeface="Arial" panose="020B0604020202020204" pitchFamily="34" charset="0"/>
                <a:cs typeface="Arial" panose="020B0604020202020204" pitchFamily="34" charset="0"/>
              </a:rPr>
              <a:t>options</a:t>
            </a:r>
            <a:endParaRPr lang="en-US" altLang="en-US" sz="1350" dirty="0">
              <a:solidFill>
                <a:srgbClr val="000000"/>
              </a:solidFill>
              <a:latin typeface="Arial" panose="020B0604020202020204" pitchFamily="34" charset="0"/>
              <a:cs typeface="Arial" panose="020B0604020202020204" pitchFamily="34" charset="0"/>
            </a:endParaRPr>
          </a:p>
          <a:p>
            <a:pPr marL="671513" lvl="3" indent="-285750">
              <a:lnSpc>
                <a:spcPct val="120000"/>
              </a:lnSpc>
              <a:spcBef>
                <a:spcPts val="336"/>
              </a:spcBef>
              <a:buClr>
                <a:srgbClr val="1682BE"/>
              </a:buClr>
              <a:buFont typeface="Arial" panose="020B0604020202020204" pitchFamily="34" charset="0"/>
              <a:buChar char="•"/>
              <a:defRPr/>
            </a:pPr>
            <a:r>
              <a:rPr lang="en-US" sz="1350" dirty="0" smtClean="0">
                <a:solidFill>
                  <a:srgbClr val="000000"/>
                </a:solidFill>
                <a:latin typeface="Arial" panose="020B0604020202020204" pitchFamily="34" charset="0"/>
                <a:cs typeface="Arial" panose="020B0604020202020204" pitchFamily="34" charset="0"/>
              </a:rPr>
              <a:t>Mutual </a:t>
            </a:r>
            <a:r>
              <a:rPr lang="en-US" sz="1350" dirty="0">
                <a:solidFill>
                  <a:srgbClr val="000000"/>
                </a:solidFill>
                <a:latin typeface="Arial" panose="020B0604020202020204" pitchFamily="34" charset="0"/>
                <a:cs typeface="Arial" panose="020B0604020202020204" pitchFamily="34" charset="0"/>
              </a:rPr>
              <a:t>fund investing with unlimited trades for balances above $</a:t>
            </a:r>
            <a:r>
              <a:rPr lang="en-US" sz="1350" dirty="0" smtClean="0">
                <a:solidFill>
                  <a:srgbClr val="000000"/>
                </a:solidFill>
                <a:latin typeface="Arial" panose="020B0604020202020204" pitchFamily="34" charset="0"/>
                <a:cs typeface="Arial" panose="020B0604020202020204" pitchFamily="34" charset="0"/>
              </a:rPr>
              <a:t>2,000</a:t>
            </a:r>
            <a:endParaRPr lang="en-US" altLang="en-US" sz="1350" dirty="0">
              <a:solidFill>
                <a:srgbClr val="000000"/>
              </a:solidFill>
              <a:latin typeface="Arial" panose="020B0604020202020204" pitchFamily="34" charset="0"/>
              <a:cs typeface="Arial" panose="020B0604020202020204" pitchFamily="34" charset="0"/>
            </a:endParaRPr>
          </a:p>
          <a:p>
            <a:pPr marL="285750" lvl="1" indent="-285750">
              <a:lnSpc>
                <a:spcPct val="120000"/>
              </a:lnSpc>
              <a:spcBef>
                <a:spcPts val="336"/>
              </a:spcBef>
              <a:buClr>
                <a:srgbClr val="1682BE"/>
              </a:buClr>
              <a:buFont typeface="Arial" panose="020B0604020202020204" pitchFamily="34" charset="0"/>
              <a:buChar char="•"/>
              <a:defRPr/>
            </a:pPr>
            <a:r>
              <a:rPr lang="en-US" altLang="en-US" sz="1350" dirty="0" smtClean="0">
                <a:solidFill>
                  <a:srgbClr val="000000"/>
                </a:solidFill>
                <a:latin typeface="Arial" panose="020B0604020202020204" pitchFamily="34" charset="0"/>
                <a:cs typeface="Arial" panose="020B0604020202020204" pitchFamily="34" charset="0"/>
              </a:rPr>
              <a:t>Members </a:t>
            </a:r>
            <a:r>
              <a:rPr lang="en-US" altLang="en-US" sz="1350" dirty="0">
                <a:solidFill>
                  <a:srgbClr val="000000"/>
                </a:solidFill>
                <a:latin typeface="Arial" panose="020B0604020202020204" pitchFamily="34" charset="0"/>
                <a:cs typeface="Arial" panose="020B0604020202020204" pitchFamily="34" charset="0"/>
              </a:rPr>
              <a:t>can reach HealthEquity by calling </a:t>
            </a:r>
            <a:r>
              <a:rPr lang="en-US" altLang="en-US" sz="1350" dirty="0" smtClean="0">
                <a:solidFill>
                  <a:srgbClr val="000000"/>
                </a:solidFill>
                <a:latin typeface="Arial" panose="020B0604020202020204" pitchFamily="34" charset="0"/>
                <a:cs typeface="Arial" panose="020B0604020202020204" pitchFamily="34" charset="0"/>
              </a:rPr>
              <a:t>Blue Cross or calling direct</a:t>
            </a:r>
          </a:p>
          <a:p>
            <a:pPr marL="671513" lvl="3" indent="-285750">
              <a:lnSpc>
                <a:spcPct val="120000"/>
              </a:lnSpc>
              <a:spcBef>
                <a:spcPts val="336"/>
              </a:spcBef>
              <a:buClr>
                <a:srgbClr val="1682BE"/>
              </a:buClr>
              <a:buFont typeface="Arial" panose="020B0604020202020204" pitchFamily="34" charset="0"/>
              <a:buChar char="•"/>
              <a:defRPr/>
            </a:pPr>
            <a:r>
              <a:rPr lang="en-US" altLang="en-US" sz="1350" dirty="0" smtClean="0">
                <a:solidFill>
                  <a:srgbClr val="000000"/>
                </a:solidFill>
                <a:latin typeface="Arial" panose="020B0604020202020204" pitchFamily="34" charset="0"/>
                <a:cs typeface="Arial" panose="020B0604020202020204" pitchFamily="34" charset="0"/>
              </a:rPr>
              <a:t>Intelligent call routing</a:t>
            </a:r>
          </a:p>
          <a:p>
            <a:pPr marL="285750" lvl="1" indent="-285750">
              <a:lnSpc>
                <a:spcPct val="120000"/>
              </a:lnSpc>
              <a:spcBef>
                <a:spcPts val="336"/>
              </a:spcBef>
              <a:buClr>
                <a:srgbClr val="1682BE"/>
              </a:buClr>
              <a:buFont typeface="Arial" panose="020B0604020202020204" pitchFamily="34" charset="0"/>
              <a:buChar char="•"/>
              <a:defRPr/>
            </a:pPr>
            <a:r>
              <a:rPr lang="en-US" altLang="en-US" sz="1350" dirty="0" smtClean="0">
                <a:solidFill>
                  <a:srgbClr val="000000"/>
                </a:solidFill>
                <a:latin typeface="Arial" panose="020B0604020202020204" pitchFamily="34" charset="0"/>
                <a:cs typeface="Arial" panose="020B0604020202020204" pitchFamily="34" charset="0"/>
              </a:rPr>
              <a:t>24/7/365 HealthEquity HSA specialists availability</a:t>
            </a:r>
          </a:p>
        </p:txBody>
      </p:sp>
      <p:sp>
        <p:nvSpPr>
          <p:cNvPr id="8" name="Rectangle 6"/>
          <p:cNvSpPr txBox="1">
            <a:spLocks noChangeArrowheads="1"/>
          </p:cNvSpPr>
          <p:nvPr/>
        </p:nvSpPr>
        <p:spPr bwMode="auto">
          <a:xfrm>
            <a:off x="165874" y="1510264"/>
            <a:ext cx="8815164" cy="927995"/>
          </a:xfrm>
          <a:prstGeom prst="rect">
            <a:avLst/>
          </a:prstGeom>
          <a:noFill/>
          <a:ln w="9525">
            <a:solidFill>
              <a:srgbClr val="2466B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Narrow" panose="020B0606020202030204" pitchFamily="34" charset="0"/>
                <a:ea typeface="ＭＳ Ｐゴシック" panose="020B0600070205080204" pitchFamily="34" charset="-128"/>
              </a:defRPr>
            </a:lvl1pPr>
            <a:lvl2pPr marL="381000" indent="-381000">
              <a:defRPr sz="2400">
                <a:solidFill>
                  <a:schemeClr val="tx1"/>
                </a:solidFill>
                <a:latin typeface="Arial Narrow" panose="020B0606020202030204" pitchFamily="34" charset="0"/>
                <a:ea typeface="ＭＳ Ｐゴシック" panose="020B0600070205080204" pitchFamily="34" charset="-128"/>
              </a:defRPr>
            </a:lvl2pPr>
            <a:lvl3pPr marL="1143000" indent="-228600">
              <a:defRPr sz="2400">
                <a:solidFill>
                  <a:schemeClr val="tx1"/>
                </a:solidFill>
                <a:latin typeface="Arial Narrow" panose="020B0606020202030204" pitchFamily="34" charset="0"/>
                <a:ea typeface="ＭＳ Ｐゴシック" panose="020B0600070205080204" pitchFamily="34" charset="-128"/>
              </a:defRPr>
            </a:lvl3pPr>
            <a:lvl4pPr marL="1600200" indent="-228600">
              <a:defRPr sz="2400">
                <a:solidFill>
                  <a:schemeClr val="tx1"/>
                </a:solidFill>
                <a:latin typeface="Arial Narrow" panose="020B0606020202030204" pitchFamily="34" charset="0"/>
                <a:ea typeface="ＭＳ Ｐゴシック" panose="020B0600070205080204" pitchFamily="34" charset="-128"/>
              </a:defRPr>
            </a:lvl4pPr>
            <a:lvl5pPr marL="2057400" indent="-228600">
              <a:defRPr sz="24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20000"/>
              </a:spcBef>
              <a:defRPr/>
            </a:pPr>
            <a:r>
              <a:rPr lang="en-US" altLang="en-US" sz="1350" b="1" dirty="0" smtClean="0">
                <a:solidFill>
                  <a:srgbClr val="0073B9"/>
                </a:solidFill>
                <a:latin typeface="Arial" panose="020B0604020202020204" pitchFamily="34" charset="0"/>
                <a:ea typeface="+mn-ea"/>
                <a:cs typeface="Arial" panose="020B0604020202020204" pitchFamily="34" charset="0"/>
              </a:rPr>
              <a:t>Client Experience</a:t>
            </a:r>
            <a:endParaRPr lang="en-US" altLang="en-US" sz="1350" b="1" dirty="0">
              <a:solidFill>
                <a:srgbClr val="0073B9"/>
              </a:solidFill>
              <a:latin typeface="Arial" panose="020B0604020202020204" pitchFamily="34" charset="0"/>
              <a:ea typeface="+mn-ea"/>
              <a:cs typeface="Arial" panose="020B0604020202020204" pitchFamily="34" charset="0"/>
            </a:endParaRPr>
          </a:p>
          <a:p>
            <a:pPr marL="285750" lvl="1" indent="-285750">
              <a:lnSpc>
                <a:spcPct val="120000"/>
              </a:lnSpc>
              <a:spcBef>
                <a:spcPct val="20000"/>
              </a:spcBef>
              <a:buClr>
                <a:srgbClr val="1682BE"/>
              </a:buClr>
              <a:buFont typeface="Arial" panose="020B0604020202020204" pitchFamily="34" charset="0"/>
              <a:buChar char="•"/>
              <a:defRPr/>
            </a:pPr>
            <a:r>
              <a:rPr lang="en-US" altLang="en-US" sz="1350" dirty="0" smtClean="0">
                <a:latin typeface="Arial" panose="020B0604020202020204" pitchFamily="34" charset="0"/>
                <a:cs typeface="Arial" panose="020B0604020202020204" pitchFamily="34" charset="0"/>
              </a:rPr>
              <a:t>Medical and HSA enrollment is sent to Blue Cross </a:t>
            </a:r>
          </a:p>
          <a:p>
            <a:pPr marL="285750" lvl="1" indent="-285750">
              <a:lnSpc>
                <a:spcPct val="120000"/>
              </a:lnSpc>
              <a:spcBef>
                <a:spcPct val="20000"/>
              </a:spcBef>
              <a:buClr>
                <a:srgbClr val="1682BE"/>
              </a:buClr>
              <a:buFont typeface="Arial" panose="020B0604020202020204" pitchFamily="34" charset="0"/>
              <a:buChar char="•"/>
              <a:defRPr/>
            </a:pPr>
            <a:r>
              <a:rPr lang="en-US" altLang="en-US" sz="1350" dirty="0" smtClean="0">
                <a:latin typeface="Arial" panose="020B0604020202020204" pitchFamily="34" charset="0"/>
                <a:cs typeface="Arial" panose="020B0604020202020204" pitchFamily="34" charset="0"/>
              </a:rPr>
              <a:t>Eligibility information is sent daily from Blue Cross to HealthEquity</a:t>
            </a:r>
          </a:p>
          <a:p>
            <a:pPr marL="285750" lvl="1" indent="-285750">
              <a:lnSpc>
                <a:spcPct val="120000"/>
              </a:lnSpc>
              <a:spcBef>
                <a:spcPct val="20000"/>
              </a:spcBef>
              <a:buClr>
                <a:srgbClr val="1682BE"/>
              </a:buClr>
              <a:buFont typeface="Arial" panose="020B0604020202020204" pitchFamily="34" charset="0"/>
              <a:buChar char="•"/>
              <a:defRPr/>
            </a:pPr>
            <a:endParaRPr lang="en-US" altLang="en-US" sz="1350" dirty="0" smtClean="0">
              <a:latin typeface="Arial" panose="020B0604020202020204" pitchFamily="34" charset="0"/>
              <a:cs typeface="Arial" panose="020B0604020202020204" pitchFamily="34" charset="0"/>
            </a:endParaRPr>
          </a:p>
        </p:txBody>
      </p:sp>
      <p:sp>
        <p:nvSpPr>
          <p:cNvPr id="5" name="Rectangle 4"/>
          <p:cNvSpPr/>
          <p:nvPr/>
        </p:nvSpPr>
        <p:spPr>
          <a:xfrm>
            <a:off x="165873" y="718034"/>
            <a:ext cx="4124912" cy="523220"/>
          </a:xfrm>
          <a:prstGeom prst="rect">
            <a:avLst/>
          </a:prstGeom>
        </p:spPr>
        <p:txBody>
          <a:bodyPr wrap="none">
            <a:spAutoFit/>
          </a:bodyPr>
          <a:lstStyle/>
          <a:p>
            <a:r>
              <a:rPr lang="en-US" sz="2400" dirty="0" smtClean="0">
                <a:solidFill>
                  <a:schemeClr val="bg1"/>
                </a:solidFill>
                <a:latin typeface="Arial Narrow"/>
                <a:cs typeface="Arial Narrow"/>
              </a:rPr>
              <a:t>THE VALUE </a:t>
            </a:r>
            <a:r>
              <a:rPr lang="en-US" sz="2800" dirty="0" smtClean="0">
                <a:solidFill>
                  <a:schemeClr val="bg1"/>
                </a:solidFill>
                <a:latin typeface="Arial Narrow"/>
                <a:cs typeface="Arial Narrow"/>
              </a:rPr>
              <a:t>OF INTEGRATION</a:t>
            </a:r>
            <a:endParaRPr lang="en-US" sz="2800" dirty="0">
              <a:solidFill>
                <a:schemeClr val="bg1"/>
              </a:solidFill>
              <a:latin typeface="Arial Narrow"/>
              <a:cs typeface="Arial Narrow"/>
            </a:endParaRPr>
          </a:p>
        </p:txBody>
      </p:sp>
    </p:spTree>
    <p:extLst>
      <p:ext uri="{BB962C8B-B14F-4D97-AF65-F5344CB8AC3E}">
        <p14:creationId xmlns:p14="http://schemas.microsoft.com/office/powerpoint/2010/main" val="3647073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73225"/>
            <a:ext cx="9144000" cy="940095"/>
          </a:xfrm>
          <a:prstGeom prst="rect">
            <a:avLst/>
          </a:prstGeom>
          <a:solidFill>
            <a:srgbClr val="131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65873" y="718034"/>
            <a:ext cx="4765087" cy="523220"/>
          </a:xfrm>
          <a:prstGeom prst="rect">
            <a:avLst/>
          </a:prstGeom>
        </p:spPr>
        <p:txBody>
          <a:bodyPr wrap="none">
            <a:spAutoFit/>
          </a:bodyPr>
          <a:lstStyle/>
          <a:p>
            <a:r>
              <a:rPr lang="en-US" sz="2800" dirty="0" smtClean="0">
                <a:solidFill>
                  <a:schemeClr val="bg1"/>
                </a:solidFill>
                <a:latin typeface="Arial Narrow"/>
                <a:cs typeface="Arial Narrow"/>
              </a:rPr>
              <a:t>HEALTHEQUITY FEE SCHEDULE</a:t>
            </a:r>
            <a:endParaRPr lang="en-US" sz="2800" dirty="0">
              <a:solidFill>
                <a:schemeClr val="bg1"/>
              </a:solidFill>
              <a:latin typeface="Arial Narrow"/>
              <a:cs typeface="Arial Narrow"/>
            </a:endParaRPr>
          </a:p>
        </p:txBody>
      </p:sp>
      <p:graphicFrame>
        <p:nvGraphicFramePr>
          <p:cNvPr id="6" name="Table Placeholder 3"/>
          <p:cNvGraphicFramePr>
            <a:graphicFrameLocks/>
          </p:cNvGraphicFramePr>
          <p:nvPr>
            <p:extLst>
              <p:ext uri="{D42A27DB-BD31-4B8C-83A1-F6EECF244321}">
                <p14:modId xmlns:p14="http://schemas.microsoft.com/office/powerpoint/2010/main" val="120848754"/>
              </p:ext>
            </p:extLst>
          </p:nvPr>
        </p:nvGraphicFramePr>
        <p:xfrm>
          <a:off x="336550" y="1494362"/>
          <a:ext cx="8470900" cy="4891349"/>
        </p:xfrm>
        <a:graphic>
          <a:graphicData uri="http://schemas.openxmlformats.org/drawingml/2006/table">
            <a:tbl>
              <a:tblPr firstRow="1" bandRow="1">
                <a:tableStyleId>{5C22544A-7EE6-4342-B048-85BDC9FD1C3A}</a:tableStyleId>
              </a:tblPr>
              <a:tblGrid>
                <a:gridCol w="2895537"/>
                <a:gridCol w="2869949"/>
                <a:gridCol w="2705414"/>
              </a:tblGrid>
              <a:tr h="497400">
                <a:tc gridSpan="3">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2000" b="1" dirty="0" smtClean="0">
                          <a:solidFill>
                            <a:schemeClr val="dk1"/>
                          </a:solidFill>
                          <a:latin typeface="Arial Narrow" panose="020B0606020202030204" pitchFamily="34" charset="0"/>
                        </a:rPr>
                        <a:t>Monthly</a:t>
                      </a:r>
                      <a:r>
                        <a:rPr lang="en-US" sz="2000" b="1" baseline="0" dirty="0" smtClean="0">
                          <a:solidFill>
                            <a:schemeClr val="dk1"/>
                          </a:solidFill>
                          <a:latin typeface="Arial Narrow" panose="020B0606020202030204" pitchFamily="34" charset="0"/>
                        </a:rPr>
                        <a:t> HSA Administrative Fee</a:t>
                      </a:r>
                      <a:endParaRPr lang="en-US" sz="2000" dirty="0">
                        <a:latin typeface="Arial Narrow" panose="020B0606020202030204" pitchFamily="34" charset="0"/>
                      </a:endParaRPr>
                    </a:p>
                  </a:txBody>
                  <a:tcPr marT="45715" marB="45715" anchor="ctr"/>
                </a:tc>
                <a:tc hMerge="1">
                  <a:txBody>
                    <a:bodyPr/>
                    <a:lstStyle/>
                    <a:p>
                      <a:endParaRPr lang="en-US"/>
                    </a:p>
                  </a:txBody>
                  <a:tcPr/>
                </a:tc>
                <a:tc hMerge="1">
                  <a:txBody>
                    <a:bodyPr/>
                    <a:lstStyle/>
                    <a:p>
                      <a:pPr algn="ctr">
                        <a:spcBef>
                          <a:spcPts val="600"/>
                        </a:spcBef>
                        <a:spcAft>
                          <a:spcPts val="600"/>
                        </a:spcAft>
                      </a:pPr>
                      <a:endParaRPr lang="en-US" sz="1800" dirty="0">
                        <a:latin typeface="Arial Narrow" panose="020B0606020202030204" pitchFamily="34" charset="0"/>
                      </a:endParaRPr>
                    </a:p>
                  </a:txBody>
                  <a:tcPr marT="45715" marB="45715" anchor="ctr"/>
                </a:tc>
              </a:tr>
              <a:tr h="398353">
                <a:tc>
                  <a:txBody>
                    <a:bodyPr/>
                    <a:lstStyle/>
                    <a:p>
                      <a:pPr algn="ctr">
                        <a:spcBef>
                          <a:spcPts val="600"/>
                        </a:spcBef>
                        <a:spcAft>
                          <a:spcPts val="600"/>
                        </a:spcAft>
                      </a:pPr>
                      <a:r>
                        <a:rPr lang="en-US" sz="1400" kern="1200" dirty="0" smtClean="0">
                          <a:solidFill>
                            <a:schemeClr val="dk1"/>
                          </a:solidFill>
                          <a:latin typeface="Arial Narrow" panose="020B0606020202030204" pitchFamily="34" charset="0"/>
                          <a:ea typeface="+mn-ea"/>
                          <a:cs typeface="+mn-cs"/>
                        </a:rPr>
                        <a:t>$2.75 per active account per month</a:t>
                      </a:r>
                      <a:endParaRPr lang="en-US" sz="1400" kern="1200" dirty="0">
                        <a:solidFill>
                          <a:schemeClr val="dk1"/>
                        </a:solidFill>
                        <a:latin typeface="Arial Narrow" panose="020B0606020202030204" pitchFamily="34" charset="0"/>
                        <a:ea typeface="+mn-ea"/>
                        <a:cs typeface="+mn-cs"/>
                      </a:endParaRPr>
                    </a:p>
                  </a:txBody>
                  <a:tcPr marT="45715" marB="45715" anchor="ctr"/>
                </a:tc>
                <a:tc rowSpan="2" gridSpan="2">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400" dirty="0" smtClean="0">
                          <a:latin typeface="Arial Narrow" panose="020B0606020202030204" pitchFamily="34" charset="0"/>
                        </a:rPr>
                        <a:t>The monthly administrative fee of $2.75 is paid by the employer for active employees. Once the employee is no longer enrolled in a qualified medical plan with an integrated HSA, the account will convert to retail and the employee will be responsible for a monthly administrative fee of $3.95.</a:t>
                      </a:r>
                      <a:endParaRPr lang="en-US" sz="1400" kern="1200" dirty="0">
                        <a:solidFill>
                          <a:schemeClr val="dk1"/>
                        </a:solidFill>
                        <a:latin typeface="Arial Narrow" panose="020B0606020202030204" pitchFamily="34" charset="0"/>
                        <a:ea typeface="+mn-ea"/>
                        <a:cs typeface="+mn-cs"/>
                      </a:endParaRPr>
                    </a:p>
                  </a:txBody>
                  <a:tcPr marT="45715" marB="45715" anchor="ctr"/>
                </a:tc>
                <a:tc rowSpan="2" hMerge="1">
                  <a:txBody>
                    <a:bodyPr/>
                    <a:lstStyle/>
                    <a:p>
                      <a:endParaRPr lang="en-US"/>
                    </a:p>
                  </a:txBody>
                  <a:tcPr/>
                </a:tc>
              </a:tr>
              <a:tr h="316871">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400" dirty="0" smtClean="0">
                          <a:latin typeface="Arial Narrow" panose="020B0606020202030204" pitchFamily="34" charset="0"/>
                        </a:rPr>
                        <a:t>Paid by the employer</a:t>
                      </a:r>
                      <a:endParaRPr lang="en-US" sz="1400" dirty="0">
                        <a:solidFill>
                          <a:schemeClr val="bg1"/>
                        </a:solidFill>
                        <a:latin typeface="Arial Narrow" panose="020B0606020202030204" pitchFamily="34" charset="0"/>
                      </a:endParaRPr>
                    </a:p>
                  </a:txBody>
                  <a:tcPr marT="45715" marB="45715" anchor="ctr"/>
                </a:tc>
                <a:tc gridSpan="2" vMerge="1">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endParaRPr lang="en-US" sz="1600" dirty="0">
                        <a:solidFill>
                          <a:schemeClr val="bg1"/>
                        </a:solidFill>
                        <a:latin typeface="Arial Narrow" panose="020B0606020202030204" pitchFamily="34" charset="0"/>
                      </a:endParaRPr>
                    </a:p>
                  </a:txBody>
                  <a:tcPr marT="45715" marB="45715" anchor="ctr"/>
                </a:tc>
                <a:tc hMerge="1" vMerge="1">
                  <a:txBody>
                    <a:bodyPr/>
                    <a:lstStyle/>
                    <a:p>
                      <a:endParaRPr lang="en-US"/>
                    </a:p>
                  </a:txBody>
                  <a:tcPr/>
                </a:tc>
              </a:tr>
              <a:tr h="470488">
                <a:tc gridSpan="3">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2000" b="1" kern="1200" dirty="0" smtClean="0">
                          <a:solidFill>
                            <a:schemeClr val="dk1"/>
                          </a:solidFill>
                          <a:latin typeface="Arial Narrow" panose="020B0606020202030204" pitchFamily="34" charset="0"/>
                          <a:ea typeface="+mn-ea"/>
                          <a:cs typeface="+mn-cs"/>
                        </a:rPr>
                        <a:t>Potential HSA Account Holder Fees</a:t>
                      </a:r>
                      <a:endParaRPr lang="en-US" sz="2000" b="1" kern="1200" dirty="0">
                        <a:solidFill>
                          <a:schemeClr val="dk1"/>
                        </a:solidFill>
                        <a:latin typeface="Arial Narrow" panose="020B0606020202030204" pitchFamily="34" charset="0"/>
                        <a:ea typeface="+mn-ea"/>
                        <a:cs typeface="+mn-cs"/>
                      </a:endParaRPr>
                    </a:p>
                  </a:txBody>
                  <a:tcPr marT="45715" marB="45715" anchor="ctr"/>
                </a:tc>
                <a:tc hMerge="1">
                  <a:txBody>
                    <a:bodyPr/>
                    <a:lstStyle/>
                    <a:p>
                      <a:endParaRPr lang="en-US"/>
                    </a:p>
                  </a:txBody>
                  <a:tcPr/>
                </a:tc>
                <a:tc hMerge="1">
                  <a:txBody>
                    <a:bodyPr/>
                    <a:lstStyle/>
                    <a:p>
                      <a:pPr algn="ctr">
                        <a:spcBef>
                          <a:spcPts val="600"/>
                        </a:spcBef>
                        <a:spcAft>
                          <a:spcPts val="600"/>
                        </a:spcAft>
                      </a:pPr>
                      <a:endParaRPr lang="en-US" sz="1800" dirty="0">
                        <a:latin typeface="Arial Narrow" panose="020B0606020202030204" pitchFamily="34" charset="0"/>
                      </a:endParaRPr>
                    </a:p>
                  </a:txBody>
                  <a:tcPr marT="45715" marB="45715" anchor="ctr"/>
                </a:tc>
              </a:tr>
              <a:tr h="316872">
                <a:tc gridSpan="2">
                  <a:txBody>
                    <a:bodyPr/>
                    <a:lstStyle/>
                    <a:p>
                      <a:pPr marL="55245" marR="0" fontAlgn="base">
                        <a:lnSpc>
                          <a:spcPct val="100000"/>
                        </a:lnSpc>
                        <a:spcBef>
                          <a:spcPts val="200"/>
                        </a:spcBef>
                        <a:spcAft>
                          <a:spcPts val="200"/>
                        </a:spcAft>
                      </a:pPr>
                      <a:r>
                        <a:rPr lang="en-US" sz="1400" kern="1200" dirty="0">
                          <a:solidFill>
                            <a:schemeClr val="dk1"/>
                          </a:solidFill>
                          <a:latin typeface="Arial Narrow" panose="020B0606020202030204" pitchFamily="34" charset="0"/>
                          <a:ea typeface="+mn-ea"/>
                          <a:cs typeface="+mn-cs"/>
                        </a:rPr>
                        <a:t>Debit Card</a:t>
                      </a:r>
                    </a:p>
                  </a:txBody>
                  <a:tcPr marL="0" marR="0" marT="0" marB="0" anchor="ctr"/>
                </a:tc>
                <a:tc hMerge="1">
                  <a:txBody>
                    <a:bodyPr/>
                    <a:lstStyle/>
                    <a:p>
                      <a:endParaRPr lang="en-US"/>
                    </a:p>
                  </a:txBody>
                  <a:tcPr/>
                </a:tc>
                <a:tc>
                  <a:txBody>
                    <a:bodyPr/>
                    <a:lstStyle/>
                    <a:p>
                      <a:pPr marL="0" marR="0" algn="ctr" fontAlgn="base">
                        <a:lnSpc>
                          <a:spcPct val="100000"/>
                        </a:lnSpc>
                        <a:spcBef>
                          <a:spcPts val="200"/>
                        </a:spcBef>
                        <a:spcAft>
                          <a:spcPts val="20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Up to 3 Free</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tc>
              </a:tr>
              <a:tr h="344032">
                <a:tc gridSpan="2">
                  <a:txBody>
                    <a:bodyPr/>
                    <a:lstStyle/>
                    <a:p>
                      <a:pPr marL="55245" marR="0" fontAlgn="base">
                        <a:lnSpc>
                          <a:spcPct val="100000"/>
                        </a:lnSpc>
                        <a:spcBef>
                          <a:spcPts val="200"/>
                        </a:spcBef>
                        <a:spcAft>
                          <a:spcPts val="200"/>
                        </a:spcAft>
                      </a:pPr>
                      <a:r>
                        <a:rPr lang="en-US" sz="1400" kern="1200" dirty="0">
                          <a:solidFill>
                            <a:schemeClr val="dk1"/>
                          </a:solidFill>
                          <a:latin typeface="Arial Narrow" panose="020B0606020202030204" pitchFamily="34" charset="0"/>
                          <a:ea typeface="+mn-ea"/>
                          <a:cs typeface="+mn-cs"/>
                        </a:rPr>
                        <a:t>Additional Debit Cards</a:t>
                      </a:r>
                    </a:p>
                  </a:txBody>
                  <a:tcPr marL="0" marR="0" marT="0" marB="0" anchor="ctr"/>
                </a:tc>
                <a:tc hMerge="1">
                  <a:txBody>
                    <a:bodyPr/>
                    <a:lstStyle/>
                    <a:p>
                      <a:endParaRPr lang="en-US"/>
                    </a:p>
                  </a:txBody>
                  <a:tcPr/>
                </a:tc>
                <a:tc>
                  <a:txBody>
                    <a:bodyPr/>
                    <a:lstStyle/>
                    <a:p>
                      <a:pPr marL="0" marR="0" algn="ctr" fontAlgn="base">
                        <a:lnSpc>
                          <a:spcPct val="100000"/>
                        </a:lnSpc>
                        <a:spcBef>
                          <a:spcPts val="200"/>
                        </a:spcBef>
                        <a:spcAft>
                          <a:spcPts val="20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tc>
              </a:tr>
              <a:tr h="334978">
                <a:tc gridSpan="2">
                  <a:txBody>
                    <a:bodyPr/>
                    <a:lstStyle/>
                    <a:p>
                      <a:pPr marL="55245" marR="0" fontAlgn="base">
                        <a:lnSpc>
                          <a:spcPct val="100000"/>
                        </a:lnSpc>
                        <a:spcBef>
                          <a:spcPts val="200"/>
                        </a:spcBef>
                        <a:spcAft>
                          <a:spcPts val="200"/>
                        </a:spcAft>
                      </a:pPr>
                      <a:r>
                        <a:rPr lang="en-US" sz="1400" kern="1200" dirty="0">
                          <a:solidFill>
                            <a:schemeClr val="dk1"/>
                          </a:solidFill>
                          <a:latin typeface="Arial Narrow" panose="020B0606020202030204" pitchFamily="34" charset="0"/>
                          <a:ea typeface="+mn-ea"/>
                          <a:cs typeface="+mn-cs"/>
                        </a:rPr>
                        <a:t>Debit Card and Online Transactions</a:t>
                      </a:r>
                    </a:p>
                  </a:txBody>
                  <a:tcPr marL="0" marR="0" marT="0" marB="0" anchor="ctr"/>
                </a:tc>
                <a:tc hMerge="1">
                  <a:txBody>
                    <a:bodyPr/>
                    <a:lstStyle/>
                    <a:p>
                      <a:endParaRPr lang="en-US"/>
                    </a:p>
                  </a:txBody>
                  <a:tcPr/>
                </a:tc>
                <a:tc>
                  <a:txBody>
                    <a:bodyPr/>
                    <a:lstStyle/>
                    <a:p>
                      <a:pPr marL="0" marR="0" algn="ctr" fontAlgn="base">
                        <a:lnSpc>
                          <a:spcPct val="100000"/>
                        </a:lnSpc>
                        <a:spcBef>
                          <a:spcPts val="200"/>
                        </a:spcBef>
                        <a:spcAft>
                          <a:spcPts val="20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Free</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tc>
              </a:tr>
              <a:tr h="400718">
                <a:tc gridSpan="2">
                  <a:txBody>
                    <a:bodyPr/>
                    <a:lstStyle/>
                    <a:p>
                      <a:pPr marL="55245" marR="0" fontAlgn="base">
                        <a:lnSpc>
                          <a:spcPct val="100000"/>
                        </a:lnSpc>
                        <a:spcBef>
                          <a:spcPts val="200"/>
                        </a:spcBef>
                        <a:spcAft>
                          <a:spcPts val="200"/>
                        </a:spcAft>
                      </a:pPr>
                      <a:r>
                        <a:rPr lang="en-US" sz="1400" kern="1200" dirty="0">
                          <a:solidFill>
                            <a:schemeClr val="dk1"/>
                          </a:solidFill>
                          <a:latin typeface="Arial Narrow" panose="020B0606020202030204" pitchFamily="34" charset="0"/>
                          <a:ea typeface="+mn-ea"/>
                          <a:cs typeface="+mn-cs"/>
                        </a:rPr>
                        <a:t>Paper Statement (monthly fee</a:t>
                      </a:r>
                      <a:r>
                        <a:rPr lang="en-US" sz="1400" kern="1200" dirty="0" smtClean="0">
                          <a:solidFill>
                            <a:schemeClr val="dk1"/>
                          </a:solidFill>
                          <a:latin typeface="Arial Narrow" panose="020B0606020202030204" pitchFamily="34" charset="0"/>
                          <a:ea typeface="+mn-ea"/>
                          <a:cs typeface="+mn-cs"/>
                        </a:rPr>
                        <a:t>) ** The fee is automatically charged unless the employee opts out of paper statement.  </a:t>
                      </a:r>
                      <a:endParaRPr lang="en-US" sz="1400" kern="1200" dirty="0">
                        <a:solidFill>
                          <a:schemeClr val="dk1"/>
                        </a:solidFill>
                        <a:latin typeface="Arial Narrow" panose="020B0606020202030204" pitchFamily="34" charset="0"/>
                        <a:ea typeface="+mn-ea"/>
                        <a:cs typeface="+mn-cs"/>
                      </a:endParaRPr>
                    </a:p>
                  </a:txBody>
                  <a:tcPr marL="0" marR="0" marT="0" marB="0" anchor="ctr"/>
                </a:tc>
                <a:tc hMerge="1">
                  <a:txBody>
                    <a:bodyPr/>
                    <a:lstStyle/>
                    <a:p>
                      <a:endParaRPr lang="en-US"/>
                    </a:p>
                  </a:txBody>
                  <a:tcPr/>
                </a:tc>
                <a:tc>
                  <a:txBody>
                    <a:bodyPr/>
                    <a:lstStyle/>
                    <a:p>
                      <a:pPr marL="0" marR="0" algn="ctr" fontAlgn="base">
                        <a:lnSpc>
                          <a:spcPct val="100000"/>
                        </a:lnSpc>
                        <a:spcBef>
                          <a:spcPts val="200"/>
                        </a:spcBef>
                        <a:spcAft>
                          <a:spcPts val="20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tc>
              </a:tr>
              <a:tr h="351878">
                <a:tc gridSpan="2">
                  <a:txBody>
                    <a:bodyPr/>
                    <a:lstStyle/>
                    <a:p>
                      <a:pPr marL="55245" marR="0" fontAlgn="base">
                        <a:lnSpc>
                          <a:spcPct val="100000"/>
                        </a:lnSpc>
                        <a:spcBef>
                          <a:spcPts val="200"/>
                        </a:spcBef>
                        <a:spcAft>
                          <a:spcPts val="200"/>
                        </a:spcAft>
                      </a:pPr>
                      <a:r>
                        <a:rPr lang="en-US" sz="1400" kern="1200" dirty="0">
                          <a:solidFill>
                            <a:schemeClr val="dk1"/>
                          </a:solidFill>
                          <a:latin typeface="Arial Narrow" panose="020B0606020202030204" pitchFamily="34" charset="0"/>
                          <a:ea typeface="+mn-ea"/>
                          <a:cs typeface="+mn-cs"/>
                        </a:rPr>
                        <a:t>Reimburse Yourself by Check</a:t>
                      </a:r>
                    </a:p>
                  </a:txBody>
                  <a:tcPr marL="0" marR="0" marT="0" marB="0" anchor="ctr"/>
                </a:tc>
                <a:tc hMerge="1">
                  <a:txBody>
                    <a:bodyPr/>
                    <a:lstStyle/>
                    <a:p>
                      <a:endParaRPr lang="en-US"/>
                    </a:p>
                  </a:txBody>
                  <a:tcPr/>
                </a:tc>
                <a:tc>
                  <a:txBody>
                    <a:bodyPr/>
                    <a:lstStyle/>
                    <a:p>
                      <a:pPr marL="0" marR="0" algn="ctr" fontAlgn="base">
                        <a:lnSpc>
                          <a:spcPct val="100000"/>
                        </a:lnSpc>
                        <a:spcBef>
                          <a:spcPts val="200"/>
                        </a:spcBef>
                        <a:spcAft>
                          <a:spcPts val="20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tc>
              </a:tr>
              <a:tr h="289711">
                <a:tc gridSpan="2">
                  <a:txBody>
                    <a:bodyPr/>
                    <a:lstStyle/>
                    <a:p>
                      <a:pPr marL="55245" marR="0" fontAlgn="base">
                        <a:lnSpc>
                          <a:spcPct val="100000"/>
                        </a:lnSpc>
                        <a:spcBef>
                          <a:spcPts val="200"/>
                        </a:spcBef>
                        <a:spcAft>
                          <a:spcPts val="200"/>
                        </a:spcAft>
                      </a:pPr>
                      <a:r>
                        <a:rPr lang="en-US" sz="1400" kern="1200" dirty="0">
                          <a:solidFill>
                            <a:schemeClr val="dk1"/>
                          </a:solidFill>
                          <a:latin typeface="Arial Narrow" panose="020B0606020202030204" pitchFamily="34" charset="0"/>
                          <a:ea typeface="+mn-ea"/>
                          <a:cs typeface="+mn-cs"/>
                        </a:rPr>
                        <a:t>Stop Payment (per request)</a:t>
                      </a:r>
                    </a:p>
                  </a:txBody>
                  <a:tcPr marL="0" marR="0" marT="0" marB="0" anchor="ctr"/>
                </a:tc>
                <a:tc hMerge="1">
                  <a:txBody>
                    <a:bodyPr/>
                    <a:lstStyle/>
                    <a:p>
                      <a:endParaRPr lang="en-US"/>
                    </a:p>
                  </a:txBody>
                  <a:tcPr/>
                </a:tc>
                <a:tc>
                  <a:txBody>
                    <a:bodyPr/>
                    <a:lstStyle/>
                    <a:p>
                      <a:pPr marL="0" marR="0" algn="ctr" fontAlgn="base">
                        <a:lnSpc>
                          <a:spcPct val="100000"/>
                        </a:lnSpc>
                        <a:spcBef>
                          <a:spcPts val="200"/>
                        </a:spcBef>
                        <a:spcAft>
                          <a:spcPts val="20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tc>
              </a:tr>
              <a:tr h="289711">
                <a:tc gridSpan="2">
                  <a:txBody>
                    <a:bodyPr/>
                    <a:lstStyle/>
                    <a:p>
                      <a:pPr marL="55245" marR="0" fontAlgn="base">
                        <a:lnSpc>
                          <a:spcPct val="100000"/>
                        </a:lnSpc>
                        <a:spcBef>
                          <a:spcPts val="200"/>
                        </a:spcBef>
                        <a:spcAft>
                          <a:spcPts val="200"/>
                        </a:spcAft>
                      </a:pPr>
                      <a:r>
                        <a:rPr lang="en-US" sz="1400" kern="1200" dirty="0">
                          <a:solidFill>
                            <a:schemeClr val="dk1"/>
                          </a:solidFill>
                          <a:latin typeface="Arial Narrow" panose="020B0606020202030204" pitchFamily="34" charset="0"/>
                          <a:ea typeface="+mn-ea"/>
                          <a:cs typeface="+mn-cs"/>
                        </a:rPr>
                        <a:t>Overdraft (per transaction)</a:t>
                      </a:r>
                    </a:p>
                  </a:txBody>
                  <a:tcPr marL="0" marR="0" marT="0" marB="0" anchor="ctr"/>
                </a:tc>
                <a:tc hMerge="1">
                  <a:txBody>
                    <a:bodyPr/>
                    <a:lstStyle/>
                    <a:p>
                      <a:endParaRPr lang="en-US"/>
                    </a:p>
                  </a:txBody>
                  <a:tcPr/>
                </a:tc>
                <a:tc>
                  <a:txBody>
                    <a:bodyPr/>
                    <a:lstStyle/>
                    <a:p>
                      <a:pPr marL="0" marR="0" algn="ctr" fontAlgn="base">
                        <a:lnSpc>
                          <a:spcPct val="100000"/>
                        </a:lnSpc>
                        <a:spcBef>
                          <a:spcPts val="200"/>
                        </a:spcBef>
                        <a:spcAft>
                          <a:spcPts val="20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tc>
              </a:tr>
              <a:tr h="325924">
                <a:tc gridSpan="2">
                  <a:txBody>
                    <a:bodyPr/>
                    <a:lstStyle/>
                    <a:p>
                      <a:pPr marL="55245" marR="0" fontAlgn="base">
                        <a:lnSpc>
                          <a:spcPct val="100000"/>
                        </a:lnSpc>
                        <a:spcBef>
                          <a:spcPts val="200"/>
                        </a:spcBef>
                        <a:spcAft>
                          <a:spcPts val="200"/>
                        </a:spcAft>
                      </a:pPr>
                      <a:r>
                        <a:rPr lang="en-US" sz="1400" kern="1200" dirty="0">
                          <a:solidFill>
                            <a:schemeClr val="dk1"/>
                          </a:solidFill>
                          <a:latin typeface="Arial Narrow" panose="020B0606020202030204" pitchFamily="34" charset="0"/>
                          <a:ea typeface="+mn-ea"/>
                          <a:cs typeface="+mn-cs"/>
                        </a:rPr>
                        <a:t>Deposit Return (per transaction)</a:t>
                      </a:r>
                    </a:p>
                  </a:txBody>
                  <a:tcPr marL="0" marR="0" marT="0" marB="0" anchor="ctr"/>
                </a:tc>
                <a:tc hMerge="1">
                  <a:txBody>
                    <a:bodyPr/>
                    <a:lstStyle/>
                    <a:p>
                      <a:endParaRPr lang="en-US"/>
                    </a:p>
                  </a:txBody>
                  <a:tcPr/>
                </a:tc>
                <a:tc>
                  <a:txBody>
                    <a:bodyPr/>
                    <a:lstStyle/>
                    <a:p>
                      <a:pPr marL="0" marR="0" algn="ctr" fontAlgn="base">
                        <a:lnSpc>
                          <a:spcPct val="100000"/>
                        </a:lnSpc>
                        <a:spcBef>
                          <a:spcPts val="200"/>
                        </a:spcBef>
                        <a:spcAft>
                          <a:spcPts val="20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tc>
              </a:tr>
              <a:tr h="298765">
                <a:tc gridSpan="2">
                  <a:txBody>
                    <a:bodyPr/>
                    <a:lstStyle/>
                    <a:p>
                      <a:pPr marL="55245" marR="0" fontAlgn="base">
                        <a:lnSpc>
                          <a:spcPct val="100000"/>
                        </a:lnSpc>
                        <a:spcBef>
                          <a:spcPts val="200"/>
                        </a:spcBef>
                        <a:spcAft>
                          <a:spcPts val="200"/>
                        </a:spcAft>
                      </a:pPr>
                      <a:r>
                        <a:rPr lang="en-US" sz="1400" kern="1200" dirty="0">
                          <a:solidFill>
                            <a:schemeClr val="dk1"/>
                          </a:solidFill>
                          <a:latin typeface="Arial Narrow" panose="020B0606020202030204" pitchFamily="34" charset="0"/>
                          <a:ea typeface="+mn-ea"/>
                          <a:cs typeface="+mn-cs"/>
                        </a:rPr>
                        <a:t>Close Account</a:t>
                      </a:r>
                    </a:p>
                  </a:txBody>
                  <a:tcPr marL="0" marR="0" marT="0" marB="0" anchor="ctr"/>
                </a:tc>
                <a:tc hMerge="1">
                  <a:txBody>
                    <a:bodyPr/>
                    <a:lstStyle/>
                    <a:p>
                      <a:endParaRPr lang="en-US"/>
                    </a:p>
                  </a:txBody>
                  <a:tcPr/>
                </a:tc>
                <a:tc>
                  <a:txBody>
                    <a:bodyPr/>
                    <a:lstStyle/>
                    <a:p>
                      <a:pPr marL="0" marR="0" algn="ctr" fontAlgn="base">
                        <a:lnSpc>
                          <a:spcPct val="100000"/>
                        </a:lnSpc>
                        <a:spcBef>
                          <a:spcPts val="200"/>
                        </a:spcBef>
                        <a:spcAft>
                          <a:spcPts val="20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$25</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tc>
              </a:tr>
            </a:tbl>
          </a:graphicData>
        </a:graphic>
      </p:graphicFrame>
    </p:spTree>
    <p:extLst>
      <p:ext uri="{BB962C8B-B14F-4D97-AF65-F5344CB8AC3E}">
        <p14:creationId xmlns:p14="http://schemas.microsoft.com/office/powerpoint/2010/main" val="2672466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473225"/>
            <a:ext cx="9144000" cy="940095"/>
          </a:xfrm>
          <a:prstGeom prst="rect">
            <a:avLst/>
          </a:prstGeom>
          <a:solidFill>
            <a:srgbClr val="131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65873" y="718034"/>
            <a:ext cx="5704960" cy="523220"/>
          </a:xfrm>
          <a:prstGeom prst="rect">
            <a:avLst/>
          </a:prstGeom>
        </p:spPr>
        <p:txBody>
          <a:bodyPr wrap="none">
            <a:spAutoFit/>
          </a:bodyPr>
          <a:lstStyle/>
          <a:p>
            <a:r>
              <a:rPr lang="en-US" sz="2800" dirty="0" smtClean="0">
                <a:solidFill>
                  <a:schemeClr val="bg1"/>
                </a:solidFill>
                <a:latin typeface="Arial Narrow"/>
                <a:cs typeface="Arial Narrow"/>
              </a:rPr>
              <a:t>HEALTHEQUITY HSA MEMBER PORTAL</a:t>
            </a:r>
            <a:endParaRPr lang="en-US" sz="2800" dirty="0">
              <a:solidFill>
                <a:schemeClr val="bg1"/>
              </a:solidFill>
              <a:latin typeface="Arial Narrow"/>
              <a:cs typeface="Arial Narrow"/>
            </a:endParaRPr>
          </a:p>
        </p:txBody>
      </p:sp>
      <p:sp>
        <p:nvSpPr>
          <p:cNvPr id="6" name="Text Box 5"/>
          <p:cNvSpPr txBox="1">
            <a:spLocks noChangeArrowheads="1"/>
          </p:cNvSpPr>
          <p:nvPr/>
        </p:nvSpPr>
        <p:spPr bwMode="auto">
          <a:xfrm>
            <a:off x="4626864" y="1527262"/>
            <a:ext cx="4417548" cy="35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a:spcBef>
                <a:spcPct val="20000"/>
              </a:spcBef>
              <a:buFont typeface="Arial Narrow" panose="020B0606020202030204" pitchFamily="34" charset="0"/>
              <a:buChar char="-"/>
              <a:defRPr sz="2400">
                <a:solidFill>
                  <a:schemeClr val="tx1"/>
                </a:solidFill>
                <a:latin typeface="Arial Narrow" panose="020B0606020202030204" pitchFamily="34" charset="0"/>
                <a:ea typeface="ＭＳ Ｐゴシック" panose="020B0600070205080204" pitchFamily="34" charset="-128"/>
              </a:defRPr>
            </a:lvl1pPr>
            <a:lvl2pPr marL="742950" indent="-285750">
              <a:spcBef>
                <a:spcPct val="20000"/>
              </a:spcBef>
              <a:buClr>
                <a:schemeClr val="tx1"/>
              </a:buClr>
              <a:buFont typeface="Arial Narrow" panose="020B0606020202030204" pitchFamily="34" charset="0"/>
              <a:buChar char="-"/>
              <a:defRPr sz="2400">
                <a:solidFill>
                  <a:schemeClr val="tx1"/>
                </a:solidFill>
                <a:latin typeface="Arial Narrow" panose="020B0606020202030204" pitchFamily="34" charset="0"/>
                <a:ea typeface="ＭＳ Ｐゴシック" panose="020B0600070205080204" pitchFamily="34" charset="-128"/>
              </a:defRPr>
            </a:lvl2pPr>
            <a:lvl3pPr marL="1143000" indent="-228600">
              <a:spcBef>
                <a:spcPct val="20000"/>
              </a:spcBef>
              <a:buClr>
                <a:srgbClr val="0073B9"/>
              </a:buClr>
              <a:buChar char="—"/>
              <a:defRPr sz="2400">
                <a:solidFill>
                  <a:schemeClr val="bg2"/>
                </a:solidFill>
                <a:latin typeface="Arial Narrow" panose="020B0606020202030204" pitchFamily="34" charset="0"/>
                <a:ea typeface="ＭＳ Ｐゴシック" panose="020B0600070205080204" pitchFamily="34" charset="-128"/>
              </a:defRPr>
            </a:lvl3pPr>
            <a:lvl4pPr marL="1600200" indent="-228600">
              <a:spcBef>
                <a:spcPct val="20000"/>
              </a:spcBef>
              <a:buClr>
                <a:srgbClr val="0073B9"/>
              </a:buClr>
              <a:buSzPct val="90000"/>
              <a:buFont typeface="Wingdings" panose="05000000000000000000" pitchFamily="2" charset="2"/>
              <a:buChar char="§"/>
              <a:defRPr sz="2400">
                <a:solidFill>
                  <a:schemeClr val="bg2"/>
                </a:solidFill>
                <a:latin typeface="Arial Narrow" panose="020B0606020202030204" pitchFamily="34" charset="0"/>
                <a:ea typeface="ＭＳ Ｐゴシック" panose="020B0600070205080204" pitchFamily="34" charset="-128"/>
              </a:defRPr>
            </a:lvl4pPr>
            <a:lvl5pPr marL="2057400" indent="-228600">
              <a:spcBef>
                <a:spcPct val="20000"/>
              </a:spcBef>
              <a:defRPr sz="2400">
                <a:solidFill>
                  <a:schemeClr val="bg2"/>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20000"/>
              </a:spcBef>
              <a:spcAft>
                <a:spcPct val="0"/>
              </a:spcAft>
              <a:defRPr sz="2400">
                <a:solidFill>
                  <a:schemeClr val="bg2"/>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20000"/>
              </a:spcBef>
              <a:spcAft>
                <a:spcPct val="0"/>
              </a:spcAft>
              <a:defRPr sz="2400">
                <a:solidFill>
                  <a:schemeClr val="bg2"/>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20000"/>
              </a:spcBef>
              <a:spcAft>
                <a:spcPct val="0"/>
              </a:spcAft>
              <a:defRPr sz="2400">
                <a:solidFill>
                  <a:schemeClr val="bg2"/>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20000"/>
              </a:spcBef>
              <a:spcAft>
                <a:spcPct val="0"/>
              </a:spcAft>
              <a:defRPr sz="2400">
                <a:solidFill>
                  <a:schemeClr val="bg2"/>
                </a:solidFill>
                <a:latin typeface="Arial Narrow" panose="020B0606020202030204" pitchFamily="34" charset="0"/>
                <a:ea typeface="ＭＳ Ｐゴシック" panose="020B0600070205080204" pitchFamily="34" charset="-128"/>
              </a:defRPr>
            </a:lvl9pPr>
          </a:lstStyle>
          <a:p>
            <a:pPr marL="0" indent="0" algn="ctr" eaLnBrk="1" hangingPunct="1">
              <a:spcBef>
                <a:spcPts val="600"/>
              </a:spcBef>
              <a:spcAft>
                <a:spcPts val="600"/>
              </a:spcAft>
              <a:buFont typeface="Arial Narrow" panose="020B0606020202030204" pitchFamily="34" charset="0"/>
              <a:buNone/>
              <a:defRPr/>
            </a:pPr>
            <a:r>
              <a:rPr lang="en-US" altLang="en-US" sz="1700" b="1" dirty="0">
                <a:solidFill>
                  <a:srgbClr val="0073B9"/>
                </a:solidFill>
                <a:latin typeface="Arial" panose="020B0604020202020204" pitchFamily="34" charset="0"/>
                <a:ea typeface="+mn-ea"/>
                <a:cs typeface="Arial" panose="020B0604020202020204" pitchFamily="34" charset="0"/>
              </a:rPr>
              <a:t>Use </a:t>
            </a:r>
            <a:r>
              <a:rPr lang="en-US" altLang="en-US" sz="1700" b="1" dirty="0" smtClean="0">
                <a:solidFill>
                  <a:srgbClr val="0073B9"/>
                </a:solidFill>
                <a:latin typeface="Arial" panose="020B0604020202020204" pitchFamily="34" charset="0"/>
                <a:ea typeface="+mn-ea"/>
                <a:cs typeface="Arial" panose="020B0604020202020204" pitchFamily="34" charset="0"/>
              </a:rPr>
              <a:t>the HealthEquity </a:t>
            </a:r>
            <a:r>
              <a:rPr lang="en-US" altLang="en-US" sz="1700" b="1" dirty="0">
                <a:solidFill>
                  <a:srgbClr val="0073B9"/>
                </a:solidFill>
                <a:latin typeface="Arial" panose="020B0604020202020204" pitchFamily="34" charset="0"/>
                <a:ea typeface="+mn-ea"/>
                <a:cs typeface="Arial" panose="020B0604020202020204" pitchFamily="34" charset="0"/>
              </a:rPr>
              <a:t>M</a:t>
            </a:r>
            <a:r>
              <a:rPr lang="en-US" altLang="en-US" sz="1700" b="1" dirty="0" smtClean="0">
                <a:solidFill>
                  <a:srgbClr val="0073B9"/>
                </a:solidFill>
                <a:latin typeface="Arial" panose="020B0604020202020204" pitchFamily="34" charset="0"/>
                <a:ea typeface="+mn-ea"/>
                <a:cs typeface="Arial" panose="020B0604020202020204" pitchFamily="34" charset="0"/>
              </a:rPr>
              <a:t>ember Portal      or Mobile App </a:t>
            </a:r>
            <a:r>
              <a:rPr lang="en-US" altLang="en-US" sz="1700" b="1" dirty="0">
                <a:solidFill>
                  <a:srgbClr val="0073B9"/>
                </a:solidFill>
                <a:latin typeface="Arial" panose="020B0604020202020204" pitchFamily="34" charset="0"/>
                <a:ea typeface="+mn-ea"/>
                <a:cs typeface="Arial" panose="020B0604020202020204" pitchFamily="34" charset="0"/>
              </a:rPr>
              <a:t>to:</a:t>
            </a:r>
          </a:p>
          <a:p>
            <a:pPr marL="227013" indent="-227013" fontAlgn="b">
              <a:spcBef>
                <a:spcPts val="400"/>
              </a:spcBef>
              <a:spcAft>
                <a:spcPts val="400"/>
              </a:spcAft>
              <a:buFont typeface="Arial" panose="020B0604020202020204" pitchFamily="34" charset="0"/>
              <a:buChar char="•"/>
              <a:defRPr/>
            </a:pPr>
            <a:r>
              <a:rPr lang="en-US" altLang="en-US" sz="1700" dirty="0" smtClean="0">
                <a:latin typeface="Arial" panose="020B0604020202020204" pitchFamily="34" charset="0"/>
                <a:cs typeface="Arial" panose="020B0604020202020204" pitchFamily="34" charset="0"/>
              </a:rPr>
              <a:t>Check balances</a:t>
            </a:r>
            <a:endParaRPr lang="en-US" altLang="en-US" sz="1700" dirty="0">
              <a:latin typeface="Arial" panose="020B0604020202020204" pitchFamily="34" charset="0"/>
              <a:cs typeface="Arial" panose="020B0604020202020204" pitchFamily="34" charset="0"/>
            </a:endParaRPr>
          </a:p>
          <a:p>
            <a:pPr marL="227013" indent="-227013" fontAlgn="b">
              <a:spcBef>
                <a:spcPts val="400"/>
              </a:spcBef>
              <a:spcAft>
                <a:spcPts val="400"/>
              </a:spcAft>
              <a:buFont typeface="Arial" panose="020B0604020202020204" pitchFamily="34" charset="0"/>
              <a:buChar char="•"/>
              <a:defRPr/>
            </a:pPr>
            <a:r>
              <a:rPr lang="en-US" altLang="en-US" sz="1700" dirty="0" smtClean="0">
                <a:latin typeface="Arial" panose="020B0604020202020204" pitchFamily="34" charset="0"/>
                <a:cs typeface="Arial" panose="020B0604020202020204" pitchFamily="34" charset="0"/>
              </a:rPr>
              <a:t>Review </a:t>
            </a:r>
            <a:r>
              <a:rPr lang="en-US" altLang="en-US" sz="1700" dirty="0">
                <a:latin typeface="Arial" panose="020B0604020202020204" pitchFamily="34" charset="0"/>
                <a:cs typeface="Arial" panose="020B0604020202020204" pitchFamily="34" charset="0"/>
              </a:rPr>
              <a:t>transactions</a:t>
            </a:r>
          </a:p>
          <a:p>
            <a:pPr marL="227013" indent="-227013" fontAlgn="b">
              <a:spcBef>
                <a:spcPts val="400"/>
              </a:spcBef>
              <a:spcAft>
                <a:spcPts val="400"/>
              </a:spcAft>
              <a:buFont typeface="Arial" panose="020B0604020202020204" pitchFamily="34" charset="0"/>
              <a:buChar char="•"/>
              <a:defRPr/>
            </a:pPr>
            <a:r>
              <a:rPr lang="en-US" altLang="en-US" sz="1700" dirty="0" smtClean="0">
                <a:latin typeface="Arial" panose="020B0604020202020204" pitchFamily="34" charset="0"/>
                <a:cs typeface="Arial" panose="020B0604020202020204" pitchFamily="34" charset="0"/>
              </a:rPr>
              <a:t>Review and submit claims</a:t>
            </a:r>
            <a:endParaRPr lang="en-US" altLang="en-US" sz="1700" dirty="0">
              <a:latin typeface="Arial" panose="020B0604020202020204" pitchFamily="34" charset="0"/>
              <a:cs typeface="Arial" panose="020B0604020202020204" pitchFamily="34" charset="0"/>
            </a:endParaRPr>
          </a:p>
          <a:p>
            <a:pPr marL="227013" indent="-227013" fontAlgn="b">
              <a:spcBef>
                <a:spcPts val="400"/>
              </a:spcBef>
              <a:spcAft>
                <a:spcPts val="400"/>
              </a:spcAft>
              <a:buFont typeface="Arial" panose="020B0604020202020204" pitchFamily="34" charset="0"/>
              <a:buChar char="•"/>
              <a:defRPr/>
            </a:pPr>
            <a:r>
              <a:rPr lang="en-US" altLang="en-US" sz="1700" dirty="0" smtClean="0">
                <a:latin typeface="Arial" panose="020B0604020202020204" pitchFamily="34" charset="0"/>
                <a:cs typeface="Arial" panose="020B0604020202020204" pitchFamily="34" charset="0"/>
              </a:rPr>
              <a:t>Submit documentation</a:t>
            </a:r>
          </a:p>
          <a:p>
            <a:pPr marL="227013" indent="-227013" fontAlgn="b">
              <a:spcBef>
                <a:spcPts val="400"/>
              </a:spcBef>
              <a:spcAft>
                <a:spcPts val="400"/>
              </a:spcAft>
              <a:buFont typeface="Arial" panose="020B0604020202020204" pitchFamily="34" charset="0"/>
              <a:buChar char="•"/>
              <a:defRPr/>
            </a:pPr>
            <a:r>
              <a:rPr lang="en-US" altLang="en-US" sz="1700" dirty="0">
                <a:latin typeface="Arial" panose="020B0604020202020204" pitchFamily="34" charset="0"/>
                <a:cs typeface="Arial" panose="020B0604020202020204" pitchFamily="34" charset="0"/>
              </a:rPr>
              <a:t>Pay </a:t>
            </a:r>
            <a:r>
              <a:rPr lang="en-US" altLang="en-US" sz="1700" dirty="0" smtClean="0">
                <a:latin typeface="Arial" panose="020B0604020202020204" pitchFamily="34" charset="0"/>
                <a:cs typeface="Arial" panose="020B0604020202020204" pitchFamily="34" charset="0"/>
              </a:rPr>
              <a:t>providers</a:t>
            </a:r>
            <a:endParaRPr lang="en-US" altLang="en-US" sz="1700" dirty="0">
              <a:latin typeface="Arial" panose="020B0604020202020204" pitchFamily="34" charset="0"/>
              <a:cs typeface="Arial" panose="020B0604020202020204" pitchFamily="34" charset="0"/>
            </a:endParaRPr>
          </a:p>
          <a:p>
            <a:pPr marL="227013" indent="-227013" fontAlgn="b">
              <a:spcBef>
                <a:spcPts val="400"/>
              </a:spcBef>
              <a:spcAft>
                <a:spcPts val="400"/>
              </a:spcAft>
              <a:buFont typeface="Arial" panose="020B0604020202020204" pitchFamily="34" charset="0"/>
              <a:buChar char="•"/>
              <a:defRPr/>
            </a:pPr>
            <a:r>
              <a:rPr lang="en-US" altLang="en-US" sz="1700" dirty="0" smtClean="0">
                <a:latin typeface="Arial" panose="020B0604020202020204" pitchFamily="34" charset="0"/>
                <a:cs typeface="Arial" panose="020B0604020202020204" pitchFamily="34" charset="0"/>
              </a:rPr>
              <a:t>Reimburse </a:t>
            </a:r>
            <a:r>
              <a:rPr lang="en-US" altLang="en-US" sz="1700" dirty="0">
                <a:latin typeface="Arial" panose="020B0604020202020204" pitchFamily="34" charset="0"/>
                <a:cs typeface="Arial" panose="020B0604020202020204" pitchFamily="34" charset="0"/>
              </a:rPr>
              <a:t>yourself </a:t>
            </a:r>
          </a:p>
          <a:p>
            <a:pPr marL="227013" indent="-227013" fontAlgn="b">
              <a:spcBef>
                <a:spcPts val="400"/>
              </a:spcBef>
              <a:spcAft>
                <a:spcPts val="400"/>
              </a:spcAft>
              <a:buFont typeface="Arial" panose="020B0604020202020204" pitchFamily="34" charset="0"/>
              <a:buChar char="•"/>
              <a:defRPr/>
            </a:pPr>
            <a:r>
              <a:rPr lang="en-US" altLang="en-US" sz="1700" dirty="0" smtClean="0">
                <a:latin typeface="Arial" panose="020B0604020202020204" pitchFamily="34" charset="0"/>
                <a:cs typeface="Arial" panose="020B0604020202020204" pitchFamily="34" charset="0"/>
              </a:rPr>
              <a:t>Access </a:t>
            </a:r>
            <a:r>
              <a:rPr lang="en-US" altLang="en-US" sz="1700" dirty="0">
                <a:latin typeface="Arial" panose="020B0604020202020204" pitchFamily="34" charset="0"/>
                <a:cs typeface="Arial" panose="020B0604020202020204" pitchFamily="34" charset="0"/>
              </a:rPr>
              <a:t>tax </a:t>
            </a:r>
            <a:r>
              <a:rPr lang="en-US" altLang="en-US" sz="1700" dirty="0" smtClean="0">
                <a:latin typeface="Arial" panose="020B0604020202020204" pitchFamily="34" charset="0"/>
                <a:cs typeface="Arial" panose="020B0604020202020204" pitchFamily="34" charset="0"/>
              </a:rPr>
              <a:t>documents</a:t>
            </a:r>
            <a:endParaRPr lang="en-US" altLang="en-US" sz="1700" dirty="0">
              <a:latin typeface="Arial" panose="020B0604020202020204" pitchFamily="34" charset="0"/>
              <a:cs typeface="Arial" panose="020B0604020202020204" pitchFamily="34" charset="0"/>
            </a:endParaRPr>
          </a:p>
          <a:p>
            <a:pPr marL="227013" indent="-227013" fontAlgn="b">
              <a:spcBef>
                <a:spcPts val="600"/>
              </a:spcBef>
              <a:spcAft>
                <a:spcPts val="600"/>
              </a:spcAft>
              <a:buFont typeface="Arial" panose="020B0604020202020204" pitchFamily="34" charset="0"/>
              <a:buChar char="•"/>
              <a:defRPr/>
            </a:pPr>
            <a:endParaRPr lang="en-US" altLang="en-US" sz="1700" dirty="0">
              <a:latin typeface="Arial" panose="020B0604020202020204" pitchFamily="34" charset="0"/>
              <a:cs typeface="Arial" panose="020B0604020202020204" pitchFamily="34" charset="0"/>
            </a:endParaRPr>
          </a:p>
        </p:txBody>
      </p:sp>
      <p:grpSp>
        <p:nvGrpSpPr>
          <p:cNvPr id="9" name="Group 5"/>
          <p:cNvGrpSpPr>
            <a:grpSpLocks/>
          </p:cNvGrpSpPr>
          <p:nvPr/>
        </p:nvGrpSpPr>
        <p:grpSpPr bwMode="auto">
          <a:xfrm>
            <a:off x="2989298" y="4778882"/>
            <a:ext cx="2444750" cy="1661133"/>
            <a:chOff x="6698973" y="4241885"/>
            <a:chExt cx="2445027" cy="1662091"/>
          </a:xfrm>
        </p:grpSpPr>
        <p:sp>
          <p:nvSpPr>
            <p:cNvPr id="10" name="Text Box 14"/>
            <p:cNvSpPr txBox="1">
              <a:spLocks noChangeArrowheads="1"/>
            </p:cNvSpPr>
            <p:nvPr/>
          </p:nvSpPr>
          <p:spPr bwMode="auto">
            <a:xfrm>
              <a:off x="6996534" y="4486070"/>
              <a:ext cx="2147466" cy="1308804"/>
            </a:xfrm>
            <a:prstGeom prst="rect">
              <a:avLst/>
            </a:prstGeom>
            <a:solidFill>
              <a:srgbClr val="FFFF99"/>
            </a:solidFill>
            <a:ln w="38100">
              <a:solidFill>
                <a:srgbClr val="00B05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Narrow" pitchFamily="34" charset="0"/>
                <a:buChar char="-"/>
                <a:defRPr sz="2400">
                  <a:solidFill>
                    <a:schemeClr val="tx1"/>
                  </a:solidFill>
                  <a:latin typeface="Arial Narrow" pitchFamily="34" charset="0"/>
                  <a:ea typeface="ＭＳ Ｐゴシック"/>
                  <a:cs typeface="ＭＳ Ｐゴシック"/>
                </a:defRPr>
              </a:lvl1pPr>
              <a:lvl2pPr marL="742950" indent="-285750" algn="l" eaLnBrk="0" hangingPunct="0">
                <a:spcBef>
                  <a:spcPct val="20000"/>
                </a:spcBef>
                <a:buClr>
                  <a:schemeClr val="tx1"/>
                </a:buClr>
                <a:buFont typeface="Arial Narrow" pitchFamily="34" charset="0"/>
                <a:buChar char="-"/>
                <a:defRPr sz="2400">
                  <a:solidFill>
                    <a:schemeClr val="tx1"/>
                  </a:solidFill>
                  <a:latin typeface="Arial Narrow" pitchFamily="34" charset="0"/>
                  <a:ea typeface="ＭＳ Ｐゴシック"/>
                  <a:cs typeface="ＭＳ Ｐゴシック"/>
                </a:defRPr>
              </a:lvl2pPr>
              <a:lvl3pPr marL="1143000" indent="-228600" algn="l" eaLnBrk="0" hangingPunct="0">
                <a:spcBef>
                  <a:spcPct val="20000"/>
                </a:spcBef>
                <a:buClr>
                  <a:srgbClr val="0073B9"/>
                </a:buClr>
                <a:buChar char="—"/>
                <a:defRPr sz="2400">
                  <a:solidFill>
                    <a:schemeClr val="bg2"/>
                  </a:solidFill>
                  <a:latin typeface="Arial Narrow" pitchFamily="34" charset="0"/>
                  <a:ea typeface="ＭＳ Ｐゴシック"/>
                  <a:cs typeface="ＭＳ Ｐゴシック"/>
                </a:defRPr>
              </a:lvl3pPr>
              <a:lvl4pPr marL="1600200" indent="-228600" algn="l" eaLnBrk="0" hangingPunct="0">
                <a:spcBef>
                  <a:spcPct val="20000"/>
                </a:spcBef>
                <a:buClr>
                  <a:srgbClr val="0073B9"/>
                </a:buClr>
                <a:buSzPct val="90000"/>
                <a:buFont typeface="Wingdings" pitchFamily="2" charset="2"/>
                <a:buChar char="§"/>
                <a:defRPr sz="2400">
                  <a:solidFill>
                    <a:schemeClr val="bg2"/>
                  </a:solidFill>
                  <a:latin typeface="Arial Narrow" pitchFamily="34" charset="0"/>
                  <a:ea typeface="ＭＳ Ｐゴシック"/>
                  <a:cs typeface="ＭＳ Ｐゴシック"/>
                </a:defRPr>
              </a:lvl4pPr>
              <a:lvl5pPr marL="2057400" indent="-228600" algn="l" eaLnBrk="0" hangingPunct="0">
                <a:spcBef>
                  <a:spcPct val="20000"/>
                </a:spcBef>
                <a:defRPr sz="2400">
                  <a:solidFill>
                    <a:schemeClr val="bg2"/>
                  </a:solidFill>
                  <a:latin typeface="Arial Narrow" pitchFamily="34" charset="0"/>
                  <a:ea typeface="ＭＳ Ｐゴシック"/>
                  <a:cs typeface="ＭＳ Ｐゴシック"/>
                </a:defRPr>
              </a:lvl5pPr>
              <a:lvl6pPr marL="2514600" indent="-228600" eaLnBrk="0" fontAlgn="base" hangingPunct="0">
                <a:spcBef>
                  <a:spcPct val="20000"/>
                </a:spcBef>
                <a:spcAft>
                  <a:spcPct val="0"/>
                </a:spcAft>
                <a:defRPr sz="2400">
                  <a:solidFill>
                    <a:schemeClr val="bg2"/>
                  </a:solidFill>
                  <a:latin typeface="Arial Narrow" pitchFamily="34" charset="0"/>
                  <a:ea typeface="ＭＳ Ｐゴシック"/>
                  <a:cs typeface="ＭＳ Ｐゴシック"/>
                </a:defRPr>
              </a:lvl6pPr>
              <a:lvl7pPr marL="2971800" indent="-228600" eaLnBrk="0" fontAlgn="base" hangingPunct="0">
                <a:spcBef>
                  <a:spcPct val="20000"/>
                </a:spcBef>
                <a:spcAft>
                  <a:spcPct val="0"/>
                </a:spcAft>
                <a:defRPr sz="2400">
                  <a:solidFill>
                    <a:schemeClr val="bg2"/>
                  </a:solidFill>
                  <a:latin typeface="Arial Narrow" pitchFamily="34" charset="0"/>
                  <a:ea typeface="ＭＳ Ｐゴシック"/>
                  <a:cs typeface="ＭＳ Ｐゴシック"/>
                </a:defRPr>
              </a:lvl7pPr>
              <a:lvl8pPr marL="3429000" indent="-228600" eaLnBrk="0" fontAlgn="base" hangingPunct="0">
                <a:spcBef>
                  <a:spcPct val="20000"/>
                </a:spcBef>
                <a:spcAft>
                  <a:spcPct val="0"/>
                </a:spcAft>
                <a:defRPr sz="2400">
                  <a:solidFill>
                    <a:schemeClr val="bg2"/>
                  </a:solidFill>
                  <a:latin typeface="Arial Narrow" pitchFamily="34" charset="0"/>
                  <a:ea typeface="ＭＳ Ｐゴシック"/>
                  <a:cs typeface="ＭＳ Ｐゴシック"/>
                </a:defRPr>
              </a:lvl8pPr>
              <a:lvl9pPr marL="3886200" indent="-228600" eaLnBrk="0" fontAlgn="base" hangingPunct="0">
                <a:spcBef>
                  <a:spcPct val="20000"/>
                </a:spcBef>
                <a:spcAft>
                  <a:spcPct val="0"/>
                </a:spcAft>
                <a:defRPr sz="2400">
                  <a:solidFill>
                    <a:schemeClr val="bg2"/>
                  </a:solidFill>
                  <a:latin typeface="Arial Narrow" pitchFamily="34" charset="0"/>
                  <a:ea typeface="ＭＳ Ｐゴシック"/>
                  <a:cs typeface="ＭＳ Ｐゴシック"/>
                </a:defRPr>
              </a:lvl9pPr>
            </a:lstStyle>
            <a:p>
              <a:pPr algn="ctr" eaLnBrk="1" fontAlgn="auto" hangingPunct="1">
                <a:spcBef>
                  <a:spcPct val="50000"/>
                </a:spcBef>
                <a:spcAft>
                  <a:spcPts val="0"/>
                </a:spcAft>
                <a:buFontTx/>
                <a:buNone/>
                <a:defRPr/>
              </a:pPr>
              <a:r>
                <a:rPr lang="en-US" altLang="en-US" sz="2000" b="1" kern="0" dirty="0" smtClean="0">
                  <a:solidFill>
                    <a:srgbClr val="000000"/>
                  </a:solidFill>
                  <a:latin typeface="Arial" pitchFamily="34" charset="0"/>
                </a:rPr>
                <a:t>TIP!</a:t>
              </a:r>
            </a:p>
            <a:p>
              <a:pPr algn="ctr" eaLnBrk="1" fontAlgn="auto" hangingPunct="1">
                <a:spcBef>
                  <a:spcPct val="50000"/>
                </a:spcBef>
                <a:spcAft>
                  <a:spcPts val="0"/>
                </a:spcAft>
                <a:buFontTx/>
                <a:buNone/>
                <a:defRPr/>
              </a:pPr>
              <a:endParaRPr lang="en-US" altLang="en-US" sz="200" kern="0" dirty="0" smtClean="0">
                <a:solidFill>
                  <a:srgbClr val="000000"/>
                </a:solidFill>
              </a:endParaRPr>
            </a:p>
            <a:p>
              <a:pPr algn="ctr" eaLnBrk="1" fontAlgn="auto" hangingPunct="1">
                <a:spcBef>
                  <a:spcPts val="0"/>
                </a:spcBef>
                <a:spcAft>
                  <a:spcPts val="0"/>
                </a:spcAft>
                <a:buFontTx/>
                <a:buNone/>
                <a:defRPr/>
              </a:pPr>
              <a:r>
                <a:rPr lang="en-US" altLang="en-US" sz="1400" kern="0" dirty="0" smtClean="0">
                  <a:solidFill>
                    <a:srgbClr val="000000"/>
                  </a:solidFill>
                </a:rPr>
                <a:t>HealthEquity is GREEN!</a:t>
              </a:r>
            </a:p>
            <a:p>
              <a:pPr algn="ctr" eaLnBrk="1" fontAlgn="auto" hangingPunct="1">
                <a:spcBef>
                  <a:spcPts val="0"/>
                </a:spcBef>
                <a:spcAft>
                  <a:spcPts val="0"/>
                </a:spcAft>
                <a:buFontTx/>
                <a:buNone/>
                <a:defRPr/>
              </a:pPr>
              <a:r>
                <a:rPr lang="en-US" altLang="en-US" sz="1400" kern="0" dirty="0" smtClean="0">
                  <a:solidFill>
                    <a:srgbClr val="000000"/>
                  </a:solidFill>
                </a:rPr>
                <a:t>Paper Checks: $2.00</a:t>
              </a:r>
            </a:p>
            <a:p>
              <a:pPr algn="ctr" eaLnBrk="1" fontAlgn="auto" hangingPunct="1">
                <a:spcBef>
                  <a:spcPts val="0"/>
                </a:spcBef>
                <a:spcAft>
                  <a:spcPts val="0"/>
                </a:spcAft>
                <a:buFontTx/>
                <a:buNone/>
                <a:defRPr/>
              </a:pPr>
              <a:r>
                <a:rPr lang="en-US" altLang="en-US" sz="1400" kern="0" dirty="0" smtClean="0">
                  <a:solidFill>
                    <a:srgbClr val="000000"/>
                  </a:solidFill>
                </a:rPr>
                <a:t>Paper Statements $1.00</a:t>
              </a:r>
              <a:endParaRPr lang="en-US" altLang="en-US" sz="1400" kern="0" dirty="0" smtClean="0"/>
            </a:p>
            <a:p>
              <a:pPr algn="ctr" eaLnBrk="1" fontAlgn="auto" hangingPunct="1">
                <a:spcBef>
                  <a:spcPts val="0"/>
                </a:spcBef>
                <a:spcAft>
                  <a:spcPts val="0"/>
                </a:spcAft>
                <a:buFontTx/>
                <a:buNone/>
                <a:defRPr/>
              </a:pPr>
              <a:endParaRPr lang="en-US" altLang="en-US" sz="1400" kern="0" dirty="0" smtClean="0">
                <a:solidFill>
                  <a:srgbClr val="000000"/>
                </a:solidFill>
              </a:endParaRPr>
            </a:p>
          </p:txBody>
        </p:sp>
        <p:pic>
          <p:nvPicPr>
            <p:cNvPr id="1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76075">
              <a:off x="7481162" y="4241885"/>
              <a:ext cx="353133" cy="59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7"/>
            <p:cNvSpPr txBox="1">
              <a:spLocks noChangeArrowheads="1"/>
            </p:cNvSpPr>
            <p:nvPr/>
          </p:nvSpPr>
          <p:spPr bwMode="auto">
            <a:xfrm>
              <a:off x="6698973" y="5595823"/>
              <a:ext cx="1917917" cy="308153"/>
            </a:xfrm>
            <a:prstGeom prst="rect">
              <a:avLst/>
            </a:prstGeom>
            <a:solidFill>
              <a:srgbClr val="FFFF99"/>
            </a:solidFill>
            <a:ln w="38100">
              <a:solidFill>
                <a:srgbClr val="00B05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Font typeface="Arial Narrow" pitchFamily="34" charset="0"/>
                <a:buChar char="-"/>
                <a:defRPr sz="2400">
                  <a:solidFill>
                    <a:schemeClr val="tx1"/>
                  </a:solidFill>
                  <a:latin typeface="Arial Narrow" pitchFamily="34" charset="0"/>
                  <a:ea typeface="ＭＳ Ｐゴシック"/>
                  <a:cs typeface="ＭＳ Ｐゴシック"/>
                </a:defRPr>
              </a:lvl1pPr>
              <a:lvl2pPr marL="742950" indent="-285750" algn="l" eaLnBrk="0" hangingPunct="0">
                <a:spcBef>
                  <a:spcPct val="20000"/>
                </a:spcBef>
                <a:buClr>
                  <a:schemeClr val="tx1"/>
                </a:buClr>
                <a:buFont typeface="Arial Narrow" pitchFamily="34" charset="0"/>
                <a:buChar char="-"/>
                <a:defRPr sz="2400">
                  <a:solidFill>
                    <a:schemeClr val="tx1"/>
                  </a:solidFill>
                  <a:latin typeface="Arial Narrow" pitchFamily="34" charset="0"/>
                  <a:ea typeface="ＭＳ Ｐゴシック"/>
                  <a:cs typeface="ＭＳ Ｐゴシック"/>
                </a:defRPr>
              </a:lvl2pPr>
              <a:lvl3pPr marL="1143000" indent="-228600" algn="l" eaLnBrk="0" hangingPunct="0">
                <a:spcBef>
                  <a:spcPct val="20000"/>
                </a:spcBef>
                <a:buClr>
                  <a:srgbClr val="0073B9"/>
                </a:buClr>
                <a:buChar char="—"/>
                <a:defRPr sz="2400">
                  <a:solidFill>
                    <a:schemeClr val="bg2"/>
                  </a:solidFill>
                  <a:latin typeface="Arial Narrow" pitchFamily="34" charset="0"/>
                  <a:ea typeface="ＭＳ Ｐゴシック"/>
                  <a:cs typeface="ＭＳ Ｐゴシック"/>
                </a:defRPr>
              </a:lvl3pPr>
              <a:lvl4pPr marL="1600200" indent="-228600" algn="l" eaLnBrk="0" hangingPunct="0">
                <a:spcBef>
                  <a:spcPct val="20000"/>
                </a:spcBef>
                <a:buClr>
                  <a:srgbClr val="0073B9"/>
                </a:buClr>
                <a:buSzPct val="90000"/>
                <a:buFont typeface="Wingdings" pitchFamily="2" charset="2"/>
                <a:buChar char="§"/>
                <a:defRPr sz="2400">
                  <a:solidFill>
                    <a:schemeClr val="bg2"/>
                  </a:solidFill>
                  <a:latin typeface="Arial Narrow" pitchFamily="34" charset="0"/>
                  <a:ea typeface="ＭＳ Ｐゴシック"/>
                  <a:cs typeface="ＭＳ Ｐゴシック"/>
                </a:defRPr>
              </a:lvl4pPr>
              <a:lvl5pPr marL="2057400" indent="-228600" algn="l" eaLnBrk="0" hangingPunct="0">
                <a:spcBef>
                  <a:spcPct val="20000"/>
                </a:spcBef>
                <a:defRPr sz="2400">
                  <a:solidFill>
                    <a:schemeClr val="bg2"/>
                  </a:solidFill>
                  <a:latin typeface="Arial Narrow" pitchFamily="34" charset="0"/>
                  <a:ea typeface="ＭＳ Ｐゴシック"/>
                  <a:cs typeface="ＭＳ Ｐゴシック"/>
                </a:defRPr>
              </a:lvl5pPr>
              <a:lvl6pPr marL="2514600" indent="-228600" eaLnBrk="0" fontAlgn="base" hangingPunct="0">
                <a:spcBef>
                  <a:spcPct val="20000"/>
                </a:spcBef>
                <a:spcAft>
                  <a:spcPct val="0"/>
                </a:spcAft>
                <a:defRPr sz="2400">
                  <a:solidFill>
                    <a:schemeClr val="bg2"/>
                  </a:solidFill>
                  <a:latin typeface="Arial Narrow" pitchFamily="34" charset="0"/>
                  <a:ea typeface="ＭＳ Ｐゴシック"/>
                  <a:cs typeface="ＭＳ Ｐゴシック"/>
                </a:defRPr>
              </a:lvl6pPr>
              <a:lvl7pPr marL="2971800" indent="-228600" eaLnBrk="0" fontAlgn="base" hangingPunct="0">
                <a:spcBef>
                  <a:spcPct val="20000"/>
                </a:spcBef>
                <a:spcAft>
                  <a:spcPct val="0"/>
                </a:spcAft>
                <a:defRPr sz="2400">
                  <a:solidFill>
                    <a:schemeClr val="bg2"/>
                  </a:solidFill>
                  <a:latin typeface="Arial Narrow" pitchFamily="34" charset="0"/>
                  <a:ea typeface="ＭＳ Ｐゴシック"/>
                  <a:cs typeface="ＭＳ Ｐゴシック"/>
                </a:defRPr>
              </a:lvl7pPr>
              <a:lvl8pPr marL="3429000" indent="-228600" eaLnBrk="0" fontAlgn="base" hangingPunct="0">
                <a:spcBef>
                  <a:spcPct val="20000"/>
                </a:spcBef>
                <a:spcAft>
                  <a:spcPct val="0"/>
                </a:spcAft>
                <a:defRPr sz="2400">
                  <a:solidFill>
                    <a:schemeClr val="bg2"/>
                  </a:solidFill>
                  <a:latin typeface="Arial Narrow" pitchFamily="34" charset="0"/>
                  <a:ea typeface="ＭＳ Ｐゴシック"/>
                  <a:cs typeface="ＭＳ Ｐゴシック"/>
                </a:defRPr>
              </a:lvl8pPr>
              <a:lvl9pPr marL="3886200" indent="-228600" eaLnBrk="0" fontAlgn="base" hangingPunct="0">
                <a:spcBef>
                  <a:spcPct val="20000"/>
                </a:spcBef>
                <a:spcAft>
                  <a:spcPct val="0"/>
                </a:spcAft>
                <a:defRPr sz="2400">
                  <a:solidFill>
                    <a:schemeClr val="bg2"/>
                  </a:solidFill>
                  <a:latin typeface="Arial Narrow" pitchFamily="34" charset="0"/>
                  <a:ea typeface="ＭＳ Ｐゴシック"/>
                  <a:cs typeface="ＭＳ Ｐゴシック"/>
                </a:defRPr>
              </a:lvl9pPr>
            </a:lstStyle>
            <a:p>
              <a:pPr algn="ctr" eaLnBrk="1" fontAlgn="auto" hangingPunct="1">
                <a:spcBef>
                  <a:spcPct val="50000"/>
                </a:spcBef>
                <a:spcAft>
                  <a:spcPts val="0"/>
                </a:spcAft>
                <a:buFontTx/>
                <a:buNone/>
                <a:defRPr/>
              </a:pPr>
              <a:r>
                <a:rPr lang="en-US" altLang="en-US" sz="1400" kern="0" dirty="0" smtClean="0">
                  <a:solidFill>
                    <a:srgbClr val="000000"/>
                  </a:solidFill>
                </a:rPr>
                <a:t>FREE!  Direct Deposit!  </a:t>
              </a:r>
            </a:p>
          </p:txBody>
        </p:sp>
      </p:grpSp>
      <p:pic>
        <p:nvPicPr>
          <p:cNvPr id="15" name="Picture 5"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72" y="5838963"/>
            <a:ext cx="1752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p:cNvPicPr>
            <a:picLocks noChangeAspect="1"/>
          </p:cNvPicPr>
          <p:nvPr/>
        </p:nvPicPr>
        <p:blipFill rotWithShape="1">
          <a:blip r:embed="rId4">
            <a:extLst>
              <a:ext uri="{28A0092B-C50C-407E-A947-70E740481C1C}">
                <a14:useLocalDpi xmlns:a14="http://schemas.microsoft.com/office/drawing/2010/main" val="0"/>
              </a:ext>
            </a:extLst>
          </a:blip>
          <a:srcRect l="219" t="-34576" r="-217" b="33651"/>
          <a:stretch/>
        </p:blipFill>
        <p:spPr bwMode="auto">
          <a:xfrm>
            <a:off x="99194" y="194739"/>
            <a:ext cx="4165788" cy="40837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Screen Shot 2013-03-05 at 9.32.12 A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97671" y="3806856"/>
            <a:ext cx="1296262" cy="263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636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73225"/>
            <a:ext cx="9144000" cy="940095"/>
          </a:xfrm>
          <a:prstGeom prst="rect">
            <a:avLst/>
          </a:prstGeom>
          <a:solidFill>
            <a:srgbClr val="131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65873" y="718034"/>
            <a:ext cx="4966039" cy="523220"/>
          </a:xfrm>
          <a:prstGeom prst="rect">
            <a:avLst/>
          </a:prstGeom>
        </p:spPr>
        <p:txBody>
          <a:bodyPr wrap="none">
            <a:spAutoFit/>
          </a:bodyPr>
          <a:lstStyle/>
          <a:p>
            <a:r>
              <a:rPr lang="en-US" sz="2800" dirty="0" smtClean="0">
                <a:solidFill>
                  <a:schemeClr val="bg1"/>
                </a:solidFill>
                <a:latin typeface="Arial Narrow"/>
                <a:cs typeface="Arial Narrow"/>
              </a:rPr>
              <a:t>HSA ELIGIBILITY REQUIREMENTS</a:t>
            </a:r>
            <a:endParaRPr lang="en-US" sz="2800" dirty="0">
              <a:solidFill>
                <a:schemeClr val="bg1"/>
              </a:solidFill>
              <a:latin typeface="Arial Narrow"/>
              <a:cs typeface="Arial Narrow"/>
            </a:endParaRPr>
          </a:p>
        </p:txBody>
      </p:sp>
      <p:sp>
        <p:nvSpPr>
          <p:cNvPr id="7" name="Rectangle 6"/>
          <p:cNvSpPr/>
          <p:nvPr/>
        </p:nvSpPr>
        <p:spPr>
          <a:xfrm>
            <a:off x="165873" y="1413320"/>
            <a:ext cx="8690744" cy="4632037"/>
          </a:xfrm>
          <a:prstGeom prst="rect">
            <a:avLst/>
          </a:prstGeom>
        </p:spPr>
        <p:txBody>
          <a:bodyPr wrap="square">
            <a:spAutoFit/>
          </a:bodyPr>
          <a:lstStyle/>
          <a:p>
            <a:pPr marL="0" lvl="2">
              <a:spcBef>
                <a:spcPts val="600"/>
              </a:spcBef>
              <a:spcAft>
                <a:spcPts val="600"/>
              </a:spcAft>
              <a:defRPr/>
            </a:pPr>
            <a:endParaRPr lang="en-US" sz="1600" b="1" dirty="0" smtClean="0">
              <a:solidFill>
                <a:srgbClr val="0073B9"/>
              </a:solidFill>
              <a:latin typeface="Arial" panose="020B0604020202020204" pitchFamily="34" charset="0"/>
              <a:cs typeface="Arial" panose="020B0604020202020204" pitchFamily="34" charset="0"/>
            </a:endParaRPr>
          </a:p>
          <a:p>
            <a:pPr marL="0" lvl="2">
              <a:spcBef>
                <a:spcPts val="600"/>
              </a:spcBef>
              <a:spcAft>
                <a:spcPts val="600"/>
              </a:spcAft>
              <a:defRPr/>
            </a:pPr>
            <a:r>
              <a:rPr lang="en-US" b="1" dirty="0" smtClean="0">
                <a:solidFill>
                  <a:srgbClr val="0073B9"/>
                </a:solidFill>
                <a:latin typeface="Arial" panose="020B0604020202020204" pitchFamily="34" charset="0"/>
                <a:cs typeface="Arial" panose="020B0604020202020204" pitchFamily="34" charset="0"/>
              </a:rPr>
              <a:t>In </a:t>
            </a:r>
            <a:r>
              <a:rPr lang="en-US" b="1" dirty="0">
                <a:solidFill>
                  <a:srgbClr val="0073B9"/>
                </a:solidFill>
                <a:latin typeface="Arial" panose="020B0604020202020204" pitchFamily="34" charset="0"/>
                <a:cs typeface="Arial" panose="020B0604020202020204" pitchFamily="34" charset="0"/>
              </a:rPr>
              <a:t>order to contribute to an HSA, participants must meet the </a:t>
            </a:r>
            <a:r>
              <a:rPr lang="en-US" b="1" dirty="0" smtClean="0">
                <a:solidFill>
                  <a:srgbClr val="0073B9"/>
                </a:solidFill>
                <a:latin typeface="Arial" panose="020B0604020202020204" pitchFamily="34" charset="0"/>
                <a:cs typeface="Arial" panose="020B0604020202020204" pitchFamily="34" charset="0"/>
              </a:rPr>
              <a:t>following criteria</a:t>
            </a:r>
            <a:r>
              <a:rPr lang="en-US" b="1" dirty="0">
                <a:solidFill>
                  <a:srgbClr val="0073B9"/>
                </a:solidFill>
                <a:latin typeface="Arial" panose="020B0604020202020204" pitchFamily="34" charset="0"/>
                <a:cs typeface="Arial" panose="020B0604020202020204" pitchFamily="34" charset="0"/>
              </a:rPr>
              <a:t>:</a:t>
            </a:r>
          </a:p>
          <a:p>
            <a:pPr marL="285750" indent="-285750">
              <a:spcBef>
                <a:spcPts val="600"/>
              </a:spcBef>
              <a:spcAft>
                <a:spcPts val="600"/>
              </a:spcAft>
              <a:buFont typeface="Arial" panose="020B0604020202020204" pitchFamily="34" charset="0"/>
              <a:buChar char="•"/>
              <a:defRPr/>
            </a:pPr>
            <a:r>
              <a:rPr lang="en-US" dirty="0">
                <a:latin typeface="Arial" panose="020B0604020202020204" pitchFamily="34" charset="0"/>
                <a:cs typeface="Arial" panose="020B0604020202020204" pitchFamily="34" charset="0"/>
              </a:rPr>
              <a:t>Must be enrolled in a qualified High Deductible Health plan (HDHP</a:t>
            </a:r>
            <a:r>
              <a:rPr lang="en-US" dirty="0" smtClean="0">
                <a:latin typeface="Arial" panose="020B0604020202020204" pitchFamily="34" charset="0"/>
                <a:cs typeface="Arial" panose="020B0604020202020204" pitchFamily="34" charset="0"/>
              </a:rPr>
              <a:t>)</a:t>
            </a:r>
            <a:endParaRPr lang="en-US" altLang="en-US"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Cannot </a:t>
            </a:r>
            <a:r>
              <a:rPr lang="en-US" dirty="0">
                <a:latin typeface="Arial" panose="020B0604020202020204" pitchFamily="34" charset="0"/>
                <a:cs typeface="Arial" panose="020B0604020202020204" pitchFamily="34" charset="0"/>
              </a:rPr>
              <a:t>have other health coverage (see IRS Publication 969</a:t>
            </a:r>
            <a:r>
              <a:rPr lang="en-US" dirty="0" smtClean="0">
                <a:latin typeface="Arial" panose="020B0604020202020204" pitchFamily="34" charset="0"/>
                <a:cs typeface="Arial" panose="020B0604020202020204" pitchFamily="34" charset="0"/>
              </a:rPr>
              <a:t>)</a:t>
            </a:r>
            <a:endParaRPr lang="en-US" altLang="en-US"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Cannot </a:t>
            </a:r>
            <a:r>
              <a:rPr lang="en-US" dirty="0">
                <a:latin typeface="Arial" panose="020B0604020202020204" pitchFamily="34" charset="0"/>
                <a:cs typeface="Arial" panose="020B0604020202020204" pitchFamily="34" charset="0"/>
              </a:rPr>
              <a:t>be enrolled in any part of Medicare or </a:t>
            </a:r>
            <a:r>
              <a:rPr lang="en-US" dirty="0" smtClean="0">
                <a:latin typeface="Arial" panose="020B0604020202020204" pitchFamily="34" charset="0"/>
                <a:cs typeface="Arial" panose="020B0604020202020204" pitchFamily="34" charset="0"/>
              </a:rPr>
              <a:t>Medicaid. *</a:t>
            </a:r>
            <a:r>
              <a:rPr lang="en-US" b="1" dirty="0" smtClean="0">
                <a:latin typeface="Arial" panose="020B0604020202020204" pitchFamily="34" charset="0"/>
                <a:cs typeface="Arial" panose="020B0604020202020204" pitchFamily="34" charset="0"/>
              </a:rPr>
              <a:t>The employee is enrolled in Medicare A automatically if they are receiving Social Security Benefits or Railroad Retirement Board Benefits</a:t>
            </a:r>
            <a:r>
              <a:rPr lang="en-US" dirty="0" smtClean="0">
                <a:latin typeface="Arial" panose="020B0604020202020204" pitchFamily="34" charset="0"/>
                <a:cs typeface="Arial" panose="020B0604020202020204" pitchFamily="34" charset="0"/>
              </a:rPr>
              <a:t>. </a:t>
            </a:r>
          </a:p>
          <a:p>
            <a:pPr marL="285750" indent="-285750">
              <a:spcBef>
                <a:spcPts val="600"/>
              </a:spcBef>
              <a:spcAft>
                <a:spcPts val="60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Cannot </a:t>
            </a:r>
            <a:r>
              <a:rPr lang="en-US" dirty="0">
                <a:latin typeface="Arial" panose="020B0604020202020204" pitchFamily="34" charset="0"/>
                <a:cs typeface="Arial" panose="020B0604020202020204" pitchFamily="34" charset="0"/>
              </a:rPr>
              <a:t>be active </a:t>
            </a:r>
            <a:r>
              <a:rPr lang="en-US" dirty="0" smtClean="0">
                <a:latin typeface="Arial" panose="020B0604020202020204" pitchFamily="34" charset="0"/>
                <a:cs typeface="Arial" panose="020B0604020202020204" pitchFamily="34" charset="0"/>
              </a:rPr>
              <a:t>in the military and have coverage through Tri-Care</a:t>
            </a:r>
            <a:endParaRPr lang="en-US" altLang="en-US"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Cannot </a:t>
            </a:r>
            <a:r>
              <a:rPr lang="en-US" dirty="0">
                <a:latin typeface="Arial" panose="020B0604020202020204" pitchFamily="34" charset="0"/>
                <a:cs typeface="Arial" panose="020B0604020202020204" pitchFamily="34" charset="0"/>
              </a:rPr>
              <a:t>be enrolled in a Full Scope Health FSA (including through a spouse’s plan) or have an FSA balance during the grace </a:t>
            </a:r>
            <a:r>
              <a:rPr lang="en-US" dirty="0" smtClean="0">
                <a:latin typeface="Arial" panose="020B0604020202020204" pitchFamily="34" charset="0"/>
                <a:cs typeface="Arial" panose="020B0604020202020204" pitchFamily="34" charset="0"/>
              </a:rPr>
              <a:t>period</a:t>
            </a:r>
          </a:p>
          <a:p>
            <a:pPr marL="285750" indent="-285750">
              <a:spcBef>
                <a:spcPts val="600"/>
              </a:spcBef>
              <a:spcAft>
                <a:spcPts val="600"/>
              </a:spcAft>
              <a:buFont typeface="Arial" panose="020B0604020202020204" pitchFamily="34" charset="0"/>
              <a:buChar char="•"/>
              <a:defRPr/>
            </a:pPr>
            <a:r>
              <a:rPr lang="en-US" dirty="0">
                <a:latin typeface="Arial" panose="020B0604020202020204" pitchFamily="34" charset="0"/>
                <a:cs typeface="Arial" panose="020B0604020202020204" pitchFamily="34" charset="0"/>
              </a:rPr>
              <a:t>Cannot be listed as a dependent on someone else’s tax return</a:t>
            </a:r>
            <a:endParaRPr lang="en-US" altLang="en-US" dirty="0">
              <a:latin typeface="Arial" panose="020B0604020202020204" pitchFamily="34" charset="0"/>
              <a:cs typeface="Arial" panose="020B0604020202020204" pitchFamily="34" charset="0"/>
            </a:endParaRPr>
          </a:p>
          <a:p>
            <a:pPr eaLnBrk="0" hangingPunct="0">
              <a:spcBef>
                <a:spcPts val="1200"/>
              </a:spcBef>
              <a:spcAft>
                <a:spcPts val="600"/>
              </a:spcAft>
            </a:pPr>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5756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73225"/>
            <a:ext cx="9144000" cy="940095"/>
          </a:xfrm>
          <a:prstGeom prst="rect">
            <a:avLst/>
          </a:prstGeom>
          <a:solidFill>
            <a:srgbClr val="131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65873" y="718034"/>
            <a:ext cx="5833264" cy="523220"/>
          </a:xfrm>
          <a:prstGeom prst="rect">
            <a:avLst/>
          </a:prstGeom>
        </p:spPr>
        <p:txBody>
          <a:bodyPr wrap="none">
            <a:spAutoFit/>
          </a:bodyPr>
          <a:lstStyle/>
          <a:p>
            <a:r>
              <a:rPr lang="en-US" sz="2800" dirty="0" smtClean="0">
                <a:solidFill>
                  <a:schemeClr val="bg1"/>
                </a:solidFill>
                <a:latin typeface="Arial Narrow"/>
                <a:cs typeface="Arial Narrow"/>
              </a:rPr>
              <a:t>HSA ELIGIBILITY REQUIREMENTS, Cont.</a:t>
            </a:r>
            <a:endParaRPr lang="en-US" sz="2800" dirty="0">
              <a:solidFill>
                <a:schemeClr val="bg1"/>
              </a:solidFill>
              <a:latin typeface="Arial Narrow"/>
              <a:cs typeface="Arial Narrow"/>
            </a:endParaRPr>
          </a:p>
        </p:txBody>
      </p:sp>
      <p:sp>
        <p:nvSpPr>
          <p:cNvPr id="7" name="Rectangle 6"/>
          <p:cNvSpPr/>
          <p:nvPr/>
        </p:nvSpPr>
        <p:spPr>
          <a:xfrm>
            <a:off x="302109" y="1413320"/>
            <a:ext cx="8222132" cy="4401205"/>
          </a:xfrm>
          <a:prstGeom prst="rect">
            <a:avLst/>
          </a:prstGeom>
        </p:spPr>
        <p:txBody>
          <a:bodyPr wrap="square">
            <a:spAutoFit/>
          </a:bodyPr>
          <a:lstStyle/>
          <a:p>
            <a:pPr eaLnBrk="0" hangingPunct="0">
              <a:spcBef>
                <a:spcPts val="1200"/>
              </a:spcBef>
              <a:spcAft>
                <a:spcPts val="600"/>
              </a:spcAft>
            </a:pPr>
            <a:r>
              <a:rPr lang="en-US" sz="2000" b="1" dirty="0" smtClean="0">
                <a:solidFill>
                  <a:srgbClr val="0073B9"/>
                </a:solidFill>
                <a:latin typeface="Arial" panose="020B0604020202020204" pitchFamily="34" charset="0"/>
                <a:cs typeface="Arial" panose="020B0604020202020204" pitchFamily="34" charset="0"/>
              </a:rPr>
              <a:t>Using HSA funds:</a:t>
            </a:r>
          </a:p>
          <a:p>
            <a:pPr marL="342900" indent="-342900" eaLnBrk="0" hangingPunct="0">
              <a:spcBef>
                <a:spcPts val="1200"/>
              </a:spcBef>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HSA account holders are eligible to use their HSA funds to pay for qualified medical expenses incurred by themselves, their spouse and their qualified tax dependents.</a:t>
            </a:r>
            <a:endParaRPr lang="en-US" sz="2000" b="1" dirty="0" smtClean="0">
              <a:solidFill>
                <a:srgbClr val="0073B9"/>
              </a:solidFill>
              <a:latin typeface="Arial" panose="020B0604020202020204" pitchFamily="34" charset="0"/>
              <a:cs typeface="Arial" panose="020B0604020202020204" pitchFamily="34" charset="0"/>
            </a:endParaRPr>
          </a:p>
          <a:p>
            <a:pPr eaLnBrk="0" hangingPunct="0">
              <a:spcBef>
                <a:spcPts val="1200"/>
              </a:spcBef>
              <a:spcAft>
                <a:spcPts val="600"/>
              </a:spcAft>
            </a:pPr>
            <a:r>
              <a:rPr lang="en-US" sz="2000" b="1" dirty="0" smtClean="0">
                <a:solidFill>
                  <a:srgbClr val="0073B9"/>
                </a:solidFill>
                <a:latin typeface="Arial" panose="020B0604020202020204" pitchFamily="34" charset="0"/>
                <a:cs typeface="Arial" panose="020B0604020202020204" pitchFamily="34" charset="0"/>
              </a:rPr>
              <a:t>HSA </a:t>
            </a:r>
            <a:r>
              <a:rPr lang="en-US" sz="2000" b="1" dirty="0">
                <a:solidFill>
                  <a:srgbClr val="0073B9"/>
                </a:solidFill>
                <a:latin typeface="Arial" panose="020B0604020202020204" pitchFamily="34" charset="0"/>
                <a:cs typeface="Arial" panose="020B0604020202020204" pitchFamily="34" charset="0"/>
              </a:rPr>
              <a:t>Tax-Dependent </a:t>
            </a:r>
            <a:r>
              <a:rPr lang="en-US" sz="2000" b="1" dirty="0" smtClean="0">
                <a:solidFill>
                  <a:srgbClr val="0073B9"/>
                </a:solidFill>
                <a:latin typeface="Arial" panose="020B0604020202020204" pitchFamily="34" charset="0"/>
                <a:cs typeface="Arial" panose="020B0604020202020204" pitchFamily="34" charset="0"/>
              </a:rPr>
              <a:t>Rule</a:t>
            </a:r>
            <a:endParaRPr lang="en-US" sz="2000" dirty="0" smtClean="0">
              <a:latin typeface="Arial" panose="020B0604020202020204" pitchFamily="34" charset="0"/>
              <a:ea typeface="ＭＳ Ｐゴシック" panose="020B0600070205080204" pitchFamily="34" charset="-128"/>
              <a:cs typeface="Arial" panose="020B0604020202020204" pitchFamily="34" charset="0"/>
            </a:endParaRPr>
          </a:p>
          <a:p>
            <a:pPr marL="285750" indent="-285750" eaLnBrk="0" hangingPunct="0">
              <a:spcBef>
                <a:spcPts val="1200"/>
              </a:spcBef>
              <a:spcAft>
                <a:spcPts val="600"/>
              </a:spcAft>
              <a:buFont typeface="Arial" panose="020B0604020202020204" pitchFamily="34" charset="0"/>
              <a:buChar char="•"/>
            </a:pPr>
            <a:r>
              <a:rPr lang="en-US" sz="2000" dirty="0" smtClean="0">
                <a:latin typeface="Arial" panose="020B0604020202020204" pitchFamily="34" charset="0"/>
                <a:ea typeface="ＭＳ Ｐゴシック" panose="020B0600070205080204" pitchFamily="34" charset="-128"/>
                <a:cs typeface="Arial" panose="020B0604020202020204" pitchFamily="34" charset="0"/>
              </a:rPr>
              <a:t>When </a:t>
            </a:r>
            <a:r>
              <a:rPr lang="en-US" sz="2000" dirty="0">
                <a:latin typeface="Arial" panose="020B0604020202020204" pitchFamily="34" charset="0"/>
                <a:ea typeface="ＭＳ Ｐゴシック" panose="020B0600070205080204" pitchFamily="34" charset="-128"/>
                <a:cs typeface="Arial" panose="020B0604020202020204" pitchFamily="34" charset="0"/>
              </a:rPr>
              <a:t>a child is no longer a tax-dependent, but covered on a parent’s High Deductible Health Plan medical expenses incurred by that child cannot be paid with the parent’s HSA funds</a:t>
            </a:r>
            <a:r>
              <a:rPr lang="en-US" sz="2000" dirty="0" smtClean="0">
                <a:latin typeface="Arial" panose="020B0604020202020204" pitchFamily="34" charset="0"/>
                <a:ea typeface="ＭＳ Ｐゴシック" panose="020B0600070205080204" pitchFamily="34" charset="-128"/>
                <a:cs typeface="Arial" panose="020B0604020202020204" pitchFamily="34" charset="0"/>
              </a:rPr>
              <a:t>.</a:t>
            </a:r>
          </a:p>
          <a:p>
            <a:pPr marL="285750" indent="-285750" eaLnBrk="0" hangingPunct="0">
              <a:spcBef>
                <a:spcPts val="1200"/>
              </a:spcBef>
              <a:spcAft>
                <a:spcPts val="600"/>
              </a:spcAft>
              <a:buFont typeface="Arial" panose="020B0604020202020204" pitchFamily="34" charset="0"/>
              <a:buChar char="•"/>
            </a:pPr>
            <a:r>
              <a:rPr lang="en-US" sz="2000" dirty="0" smtClean="0">
                <a:latin typeface="Arial" panose="020B0604020202020204" pitchFamily="34" charset="0"/>
                <a:ea typeface="ＭＳ Ｐゴシック" panose="020B0600070205080204" pitchFamily="34" charset="-128"/>
                <a:cs typeface="Arial" panose="020B0604020202020204" pitchFamily="34" charset="0"/>
              </a:rPr>
              <a:t>If employees have a domestic partner that is their qualified tax dependent your employee may pay for their qualified medical expenses from their HSA. </a:t>
            </a:r>
          </a:p>
        </p:txBody>
      </p:sp>
    </p:spTree>
    <p:extLst>
      <p:ext uri="{BB962C8B-B14F-4D97-AF65-F5344CB8AC3E}">
        <p14:creationId xmlns:p14="http://schemas.microsoft.com/office/powerpoint/2010/main" val="3734271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73225"/>
            <a:ext cx="9144000" cy="940095"/>
          </a:xfrm>
          <a:prstGeom prst="rect">
            <a:avLst/>
          </a:prstGeom>
          <a:solidFill>
            <a:srgbClr val="131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65873" y="718034"/>
            <a:ext cx="5014514" cy="523220"/>
          </a:xfrm>
          <a:prstGeom prst="rect">
            <a:avLst/>
          </a:prstGeom>
        </p:spPr>
        <p:txBody>
          <a:bodyPr wrap="none">
            <a:spAutoFit/>
          </a:bodyPr>
          <a:lstStyle/>
          <a:p>
            <a:r>
              <a:rPr lang="en-US" sz="2800" dirty="0" smtClean="0">
                <a:solidFill>
                  <a:schemeClr val="bg1"/>
                </a:solidFill>
                <a:latin typeface="Arial Narrow"/>
                <a:cs typeface="Arial Narrow"/>
              </a:rPr>
              <a:t>Calendar Year FSA- Impact on HSAs</a:t>
            </a:r>
            <a:endParaRPr lang="en-US" sz="2800" dirty="0">
              <a:solidFill>
                <a:schemeClr val="bg1"/>
              </a:solidFill>
              <a:latin typeface="Arial Narrow"/>
              <a:cs typeface="Arial Narrow"/>
            </a:endParaRPr>
          </a:p>
        </p:txBody>
      </p:sp>
      <p:sp>
        <p:nvSpPr>
          <p:cNvPr id="7" name="Rectangle 6"/>
          <p:cNvSpPr/>
          <p:nvPr/>
        </p:nvSpPr>
        <p:spPr>
          <a:xfrm>
            <a:off x="302108" y="1663385"/>
            <a:ext cx="8317225" cy="4862870"/>
          </a:xfrm>
          <a:prstGeom prst="rect">
            <a:avLst/>
          </a:prstGeom>
        </p:spPr>
        <p:txBody>
          <a:bodyPr wrap="square">
            <a:spAutoFit/>
          </a:bodyPr>
          <a:lstStyle/>
          <a:p>
            <a:pPr>
              <a:spcBef>
                <a:spcPts val="600"/>
              </a:spcBef>
              <a:spcAft>
                <a:spcPts val="600"/>
              </a:spcAft>
              <a:buFont typeface="Arial Narrow" panose="020B0606020202030204" pitchFamily="34" charset="0"/>
              <a:buNone/>
              <a:defRPr/>
            </a:pPr>
            <a:r>
              <a:rPr lang="en-US" altLang="en-US" sz="2400" b="1" dirty="0" smtClean="0">
                <a:solidFill>
                  <a:srgbClr val="0073B9"/>
                </a:solidFill>
                <a:latin typeface="Arial" panose="020B0604020202020204" pitchFamily="34" charset="0"/>
                <a:cs typeface="Arial" panose="020B0604020202020204" pitchFamily="34" charset="0"/>
              </a:rPr>
              <a:t>Is your FSA on a calendar year?  </a:t>
            </a:r>
          </a:p>
          <a:p>
            <a:pPr marL="742950" lvl="1" indent="-285750">
              <a:spcBef>
                <a:spcPts val="600"/>
              </a:spcBef>
              <a:spcAft>
                <a:spcPts val="600"/>
              </a:spcAft>
              <a:buFont typeface="Arial" panose="020B0604020202020204" pitchFamily="34" charset="0"/>
              <a:buChar char="•"/>
              <a:defRPr/>
            </a:pPr>
            <a:r>
              <a:rPr lang="en-US" altLang="en-US" sz="2000" dirty="0" smtClean="0">
                <a:latin typeface="Arial" panose="020B0604020202020204" pitchFamily="34" charset="0"/>
                <a:cs typeface="Arial" panose="020B0604020202020204" pitchFamily="34" charset="0"/>
              </a:rPr>
              <a:t>The FSA plan year must be complete on 12/31/18 before an employee is eligible to make and receive contributions to an HSA on 1/1/19.</a:t>
            </a:r>
          </a:p>
          <a:p>
            <a:pPr marL="742950" lvl="1" indent="-285750">
              <a:spcBef>
                <a:spcPts val="600"/>
              </a:spcBef>
              <a:spcAft>
                <a:spcPts val="600"/>
              </a:spcAft>
              <a:buFont typeface="Arial" panose="020B0604020202020204" pitchFamily="34" charset="0"/>
              <a:buChar char="•"/>
              <a:defRPr/>
            </a:pPr>
            <a:r>
              <a:rPr lang="en-US" altLang="en-US" sz="2000" dirty="0" smtClean="0">
                <a:latin typeface="Arial" panose="020B0604020202020204" pitchFamily="34" charset="0"/>
                <a:cs typeface="Arial" panose="020B0604020202020204" pitchFamily="34" charset="0"/>
              </a:rPr>
              <a:t>If the FSA plan has a grace period, the account must be spent to a zero balance by 12/31/18 in order for an employee to be HSA eligible on 1/1/19. </a:t>
            </a:r>
          </a:p>
          <a:p>
            <a:pPr marL="742950" lvl="1" indent="-285750">
              <a:spcBef>
                <a:spcPts val="600"/>
              </a:spcBef>
              <a:spcAft>
                <a:spcPts val="600"/>
              </a:spcAft>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If the FSA plan offers a carryover provision, FSA balances up to $500 </a:t>
            </a:r>
            <a:r>
              <a:rPr lang="en-US" altLang="en-US" sz="2000" i="1" u="sng" dirty="0">
                <a:latin typeface="Arial" panose="020B0604020202020204" pitchFamily="34" charset="0"/>
                <a:cs typeface="Arial" panose="020B0604020202020204" pitchFamily="34" charset="0"/>
              </a:rPr>
              <a:t>could</a:t>
            </a:r>
            <a:r>
              <a:rPr lang="en-US" altLang="en-US" sz="2000" dirty="0">
                <a:latin typeface="Arial" panose="020B0604020202020204" pitchFamily="34" charset="0"/>
                <a:cs typeface="Arial" panose="020B0604020202020204" pitchFamily="34" charset="0"/>
              </a:rPr>
              <a:t> be rolled into a HSA compliant Limited Purpose </a:t>
            </a:r>
            <a:r>
              <a:rPr lang="en-US" altLang="en-US" sz="2000" dirty="0" smtClean="0">
                <a:latin typeface="Arial" panose="020B0604020202020204" pitchFamily="34" charset="0"/>
                <a:cs typeface="Arial" panose="020B0604020202020204" pitchFamily="34" charset="0"/>
              </a:rPr>
              <a:t>FSA effective 1/1/19. </a:t>
            </a:r>
            <a:r>
              <a:rPr lang="en-US" altLang="en-US" sz="2000" dirty="0">
                <a:latin typeface="Arial" panose="020B0604020202020204" pitchFamily="34" charset="0"/>
                <a:cs typeface="Arial" panose="020B0604020202020204" pitchFamily="34" charset="0"/>
              </a:rPr>
              <a:t>If an LPFSA is not offered, the funds would be forfeited.</a:t>
            </a:r>
          </a:p>
          <a:p>
            <a:pPr marL="742950" lvl="1" indent="-285750">
              <a:spcBef>
                <a:spcPts val="600"/>
              </a:spcBef>
              <a:spcAft>
                <a:spcPts val="600"/>
              </a:spcAft>
              <a:buFont typeface="Arial" panose="020B0604020202020204" pitchFamily="34" charset="0"/>
              <a:buChar char="•"/>
              <a:defRPr/>
            </a:pPr>
            <a:endParaRPr lang="en-US" altLang="en-US" sz="2000" dirty="0" smtClean="0">
              <a:latin typeface="Arial" panose="020B0604020202020204" pitchFamily="34" charset="0"/>
              <a:cs typeface="Arial" panose="020B0604020202020204" pitchFamily="34" charset="0"/>
            </a:endParaRPr>
          </a:p>
          <a:p>
            <a:pPr marL="742950" lvl="1" indent="-285750">
              <a:spcBef>
                <a:spcPts val="600"/>
              </a:spcBef>
              <a:spcAft>
                <a:spcPts val="600"/>
              </a:spcAft>
              <a:buFont typeface="Arial" panose="020B0604020202020204" pitchFamily="34" charset="0"/>
              <a:buChar char="•"/>
              <a:defRPr/>
            </a:pPr>
            <a:endParaRPr lang="en-US" altLang="en-US" sz="1600" b="1" dirty="0" smtClean="0">
              <a:solidFill>
                <a:srgbClr val="0073B9"/>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225" y="5358493"/>
            <a:ext cx="882902" cy="1077141"/>
          </a:xfrm>
          <a:prstGeom prst="rect">
            <a:avLst/>
          </a:prstGeom>
        </p:spPr>
      </p:pic>
    </p:spTree>
    <p:extLst>
      <p:ext uri="{BB962C8B-B14F-4D97-AF65-F5344CB8AC3E}">
        <p14:creationId xmlns:p14="http://schemas.microsoft.com/office/powerpoint/2010/main" val="3203863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73225"/>
            <a:ext cx="9144000" cy="940095"/>
          </a:xfrm>
          <a:prstGeom prst="rect">
            <a:avLst/>
          </a:prstGeom>
          <a:solidFill>
            <a:srgbClr val="131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65873" y="718034"/>
            <a:ext cx="4410182" cy="523220"/>
          </a:xfrm>
          <a:prstGeom prst="rect">
            <a:avLst/>
          </a:prstGeom>
        </p:spPr>
        <p:txBody>
          <a:bodyPr wrap="none">
            <a:spAutoFit/>
          </a:bodyPr>
          <a:lstStyle/>
          <a:p>
            <a:r>
              <a:rPr lang="en-US" sz="2800" dirty="0" smtClean="0">
                <a:solidFill>
                  <a:schemeClr val="bg1"/>
                </a:solidFill>
                <a:latin typeface="Arial Narrow"/>
                <a:cs typeface="Arial Narrow"/>
              </a:rPr>
              <a:t>Plan Year FSA- Impact on HSAs</a:t>
            </a:r>
            <a:endParaRPr lang="en-US" sz="2800" dirty="0">
              <a:solidFill>
                <a:schemeClr val="bg1"/>
              </a:solidFill>
              <a:latin typeface="Arial Narrow"/>
              <a:cs typeface="Arial Narrow"/>
            </a:endParaRPr>
          </a:p>
        </p:txBody>
      </p:sp>
      <p:sp>
        <p:nvSpPr>
          <p:cNvPr id="7" name="Rectangle 6"/>
          <p:cNvSpPr/>
          <p:nvPr/>
        </p:nvSpPr>
        <p:spPr>
          <a:xfrm>
            <a:off x="302108" y="1658129"/>
            <a:ext cx="8317225" cy="4924425"/>
          </a:xfrm>
          <a:prstGeom prst="rect">
            <a:avLst/>
          </a:prstGeom>
        </p:spPr>
        <p:txBody>
          <a:bodyPr wrap="square">
            <a:spAutoFit/>
          </a:bodyPr>
          <a:lstStyle/>
          <a:p>
            <a:pPr>
              <a:spcBef>
                <a:spcPts val="600"/>
              </a:spcBef>
              <a:spcAft>
                <a:spcPts val="600"/>
              </a:spcAft>
              <a:buFont typeface="Arial Narrow" panose="020B0606020202030204" pitchFamily="34" charset="0"/>
              <a:buNone/>
              <a:defRPr/>
            </a:pPr>
            <a:endParaRPr lang="en-US" altLang="en-US" sz="2400" b="1" dirty="0" smtClean="0">
              <a:solidFill>
                <a:srgbClr val="0073B9"/>
              </a:solidFill>
              <a:latin typeface="Arial" panose="020B0604020202020204" pitchFamily="34" charset="0"/>
              <a:cs typeface="Arial" panose="020B0604020202020204" pitchFamily="34" charset="0"/>
            </a:endParaRPr>
          </a:p>
          <a:p>
            <a:pPr>
              <a:spcBef>
                <a:spcPts val="600"/>
              </a:spcBef>
              <a:spcAft>
                <a:spcPts val="600"/>
              </a:spcAft>
              <a:buFont typeface="Arial Narrow" panose="020B0606020202030204" pitchFamily="34" charset="0"/>
              <a:buNone/>
              <a:defRPr/>
            </a:pPr>
            <a:r>
              <a:rPr lang="en-US" altLang="en-US" sz="2400" b="1" dirty="0" smtClean="0">
                <a:solidFill>
                  <a:srgbClr val="0073B9"/>
                </a:solidFill>
                <a:latin typeface="Arial" panose="020B0604020202020204" pitchFamily="34" charset="0"/>
                <a:cs typeface="Arial" panose="020B0604020202020204" pitchFamily="34" charset="0"/>
              </a:rPr>
              <a:t>Does your FSA plan year begin 7/1/18? </a:t>
            </a:r>
          </a:p>
          <a:p>
            <a:pPr marL="742950" lvl="1" indent="-285750">
              <a:spcBef>
                <a:spcPts val="600"/>
              </a:spcBef>
              <a:spcAft>
                <a:spcPts val="600"/>
              </a:spcAft>
              <a:buFont typeface="Arial" panose="020B0604020202020204" pitchFamily="34" charset="0"/>
              <a:buChar char="•"/>
              <a:defRPr/>
            </a:pPr>
            <a:r>
              <a:rPr lang="en-US" altLang="en-US" sz="2000" dirty="0" smtClean="0">
                <a:latin typeface="Arial" panose="020B0604020202020204" pitchFamily="34" charset="0"/>
                <a:cs typeface="Arial" panose="020B0604020202020204" pitchFamily="34" charset="0"/>
              </a:rPr>
              <a:t>The FSA plan year must be complete on 6/30/18 before an employee is eligible to make and receive contributions to an HSA on 7/1/18.</a:t>
            </a:r>
          </a:p>
          <a:p>
            <a:pPr marL="742950" lvl="1" indent="-285750">
              <a:spcBef>
                <a:spcPts val="600"/>
              </a:spcBef>
              <a:spcAft>
                <a:spcPts val="600"/>
              </a:spcAft>
              <a:buFont typeface="Arial" panose="020B0604020202020204" pitchFamily="34" charset="0"/>
              <a:buChar char="•"/>
              <a:defRPr/>
            </a:pPr>
            <a:r>
              <a:rPr lang="en-US" altLang="en-US" sz="2000" dirty="0" smtClean="0">
                <a:latin typeface="Arial" panose="020B0604020202020204" pitchFamily="34" charset="0"/>
                <a:cs typeface="Arial" panose="020B0604020202020204" pitchFamily="34" charset="0"/>
              </a:rPr>
              <a:t>If the FSA plan has a grace period, the account must be spent to a zero balance by 6/30/18 in order for an employee to be HSA eligible on 7/1/18. </a:t>
            </a:r>
          </a:p>
          <a:p>
            <a:pPr marL="742950" lvl="1" indent="-285750">
              <a:spcBef>
                <a:spcPts val="600"/>
              </a:spcBef>
              <a:spcAft>
                <a:spcPts val="600"/>
              </a:spcAft>
              <a:buFont typeface="Arial" panose="020B0604020202020204" pitchFamily="34" charset="0"/>
              <a:buChar char="•"/>
              <a:defRPr/>
            </a:pPr>
            <a:r>
              <a:rPr lang="en-US" altLang="en-US" sz="2000" dirty="0" smtClean="0">
                <a:latin typeface="Arial" panose="020B0604020202020204" pitchFamily="34" charset="0"/>
                <a:cs typeface="Arial" panose="020B0604020202020204" pitchFamily="34" charset="0"/>
              </a:rPr>
              <a:t>If the FSA plan offers a carryover provision, FSA balances up to $500 </a:t>
            </a:r>
            <a:r>
              <a:rPr lang="en-US" altLang="en-US" sz="2000" i="1" u="sng" dirty="0" smtClean="0">
                <a:latin typeface="Arial" panose="020B0604020202020204" pitchFamily="34" charset="0"/>
                <a:cs typeface="Arial" panose="020B0604020202020204" pitchFamily="34" charset="0"/>
              </a:rPr>
              <a:t>could</a:t>
            </a:r>
            <a:r>
              <a:rPr lang="en-US" altLang="en-US" sz="2000" dirty="0" smtClean="0">
                <a:latin typeface="Arial" panose="020B0604020202020204" pitchFamily="34" charset="0"/>
                <a:cs typeface="Arial" panose="020B0604020202020204" pitchFamily="34" charset="0"/>
              </a:rPr>
              <a:t> be rolled into a HSA compliant Limited Purpose FSA effective 7/1/18. If an LPFSA is not offered, the funds would be forfeited.</a:t>
            </a:r>
          </a:p>
          <a:p>
            <a:pPr marL="742950" lvl="1" indent="-285750">
              <a:spcBef>
                <a:spcPts val="600"/>
              </a:spcBef>
              <a:spcAft>
                <a:spcPts val="600"/>
              </a:spcAft>
              <a:buFont typeface="Arial" panose="020B0604020202020204" pitchFamily="34" charset="0"/>
              <a:buChar char="•"/>
              <a:defRPr/>
            </a:pPr>
            <a:endParaRPr lang="en-US" altLang="en-US" sz="1600" b="1" dirty="0" smtClean="0">
              <a:solidFill>
                <a:srgbClr val="0073B9"/>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4571" y="1582283"/>
            <a:ext cx="1112015" cy="1056414"/>
          </a:xfrm>
          <a:prstGeom prst="rect">
            <a:avLst/>
          </a:prstGeom>
        </p:spPr>
      </p:pic>
    </p:spTree>
    <p:extLst>
      <p:ext uri="{BB962C8B-B14F-4D97-AF65-F5344CB8AC3E}">
        <p14:creationId xmlns:p14="http://schemas.microsoft.com/office/powerpoint/2010/main" val="812309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73225"/>
            <a:ext cx="9144000" cy="940095"/>
          </a:xfrm>
          <a:prstGeom prst="rect">
            <a:avLst/>
          </a:prstGeom>
          <a:solidFill>
            <a:srgbClr val="131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65873" y="718034"/>
            <a:ext cx="3299173" cy="523220"/>
          </a:xfrm>
          <a:prstGeom prst="rect">
            <a:avLst/>
          </a:prstGeom>
        </p:spPr>
        <p:txBody>
          <a:bodyPr wrap="none">
            <a:spAutoFit/>
          </a:bodyPr>
          <a:lstStyle/>
          <a:p>
            <a:r>
              <a:rPr lang="en-US" sz="2800" dirty="0" smtClean="0">
                <a:solidFill>
                  <a:schemeClr val="bg1"/>
                </a:solidFill>
                <a:latin typeface="Arial Narrow"/>
                <a:cs typeface="Arial Narrow"/>
              </a:rPr>
              <a:t>HSA CONTRIBUTIONS</a:t>
            </a:r>
            <a:endParaRPr lang="en-US" sz="2800" dirty="0">
              <a:solidFill>
                <a:schemeClr val="bg1"/>
              </a:solidFill>
              <a:latin typeface="Arial Narrow"/>
              <a:cs typeface="Arial Narrow"/>
            </a:endParaRPr>
          </a:p>
        </p:txBody>
      </p:sp>
      <p:sp>
        <p:nvSpPr>
          <p:cNvPr id="7" name="Rectangle 6"/>
          <p:cNvSpPr/>
          <p:nvPr/>
        </p:nvSpPr>
        <p:spPr>
          <a:xfrm>
            <a:off x="302108" y="1655489"/>
            <a:ext cx="8317225" cy="2431435"/>
          </a:xfrm>
          <a:prstGeom prst="rect">
            <a:avLst/>
          </a:prstGeom>
        </p:spPr>
        <p:txBody>
          <a:bodyPr wrap="square">
            <a:spAutoFit/>
          </a:bodyPr>
          <a:lstStyle/>
          <a:p>
            <a:pPr>
              <a:spcBef>
                <a:spcPts val="600"/>
              </a:spcBef>
              <a:spcAft>
                <a:spcPts val="600"/>
              </a:spcAft>
            </a:pPr>
            <a:r>
              <a:rPr lang="en-US" sz="1600" b="1" dirty="0" smtClean="0">
                <a:solidFill>
                  <a:srgbClr val="0073B9"/>
                </a:solidFill>
                <a:latin typeface="Arial" panose="020B0604020202020204" pitchFamily="34" charset="0"/>
                <a:cs typeface="Arial" panose="020B0604020202020204" pitchFamily="34" charset="0"/>
              </a:rPr>
              <a:t>2018 </a:t>
            </a:r>
            <a:r>
              <a:rPr lang="en-US" sz="1600" b="1" dirty="0">
                <a:solidFill>
                  <a:srgbClr val="0073B9"/>
                </a:solidFill>
                <a:latin typeface="Arial" panose="020B0604020202020204" pitchFamily="34" charset="0"/>
                <a:cs typeface="Arial" panose="020B0604020202020204" pitchFamily="34" charset="0"/>
              </a:rPr>
              <a:t>HSA contribution maximums</a:t>
            </a:r>
          </a:p>
          <a:p>
            <a:pPr marL="285750" indent="-285750">
              <a:spcBef>
                <a:spcPts val="600"/>
              </a:spcBef>
              <a:spcAft>
                <a:spcPts val="600"/>
              </a:spcAft>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Contribution </a:t>
            </a:r>
            <a:r>
              <a:rPr lang="en-US" sz="1600" dirty="0">
                <a:latin typeface="Arial" panose="020B0604020202020204" pitchFamily="34" charset="0"/>
                <a:cs typeface="Arial" panose="020B0604020202020204" pitchFamily="34" charset="0"/>
              </a:rPr>
              <a:t>maximums are per tax </a:t>
            </a:r>
            <a:r>
              <a:rPr lang="en-US" sz="1600" dirty="0" smtClean="0">
                <a:latin typeface="Arial" panose="020B0604020202020204" pitchFamily="34" charset="0"/>
                <a:cs typeface="Arial" panose="020B0604020202020204" pitchFamily="34" charset="0"/>
              </a:rPr>
              <a:t>year.</a:t>
            </a:r>
            <a:endParaRPr lang="en-US" altLang="en-US" sz="16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Employer </a:t>
            </a:r>
            <a:r>
              <a:rPr lang="en-US" sz="1600" dirty="0">
                <a:latin typeface="Arial" panose="020B0604020202020204" pitchFamily="34" charset="0"/>
                <a:cs typeface="Arial" panose="020B0604020202020204" pitchFamily="34" charset="0"/>
              </a:rPr>
              <a:t>and employee contributions count toward the </a:t>
            </a:r>
            <a:r>
              <a:rPr lang="en-US" sz="1600" dirty="0" smtClean="0">
                <a:latin typeface="Arial" panose="020B0604020202020204" pitchFamily="34" charset="0"/>
                <a:cs typeface="Arial" panose="020B0604020202020204" pitchFamily="34" charset="0"/>
              </a:rPr>
              <a:t>maximum.</a:t>
            </a:r>
            <a:endParaRPr lang="en-US" altLang="en-US" sz="16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Employees </a:t>
            </a:r>
            <a:r>
              <a:rPr lang="en-US" sz="1600" dirty="0">
                <a:latin typeface="Arial" panose="020B0604020202020204" pitchFamily="34" charset="0"/>
                <a:cs typeface="Arial" panose="020B0604020202020204" pitchFamily="34" charset="0"/>
              </a:rPr>
              <a:t>who do not remain HSA eligible for an entire tax year will have an adjusted contribution </a:t>
            </a:r>
            <a:r>
              <a:rPr lang="en-US" sz="1600" dirty="0" smtClean="0">
                <a:latin typeface="Arial" panose="020B0604020202020204" pitchFamily="34" charset="0"/>
                <a:cs typeface="Arial" panose="020B0604020202020204" pitchFamily="34" charset="0"/>
              </a:rPr>
              <a:t>maximum.</a:t>
            </a:r>
            <a:endParaRPr lang="en-US" altLang="en-US" sz="16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IRS </a:t>
            </a:r>
            <a:r>
              <a:rPr lang="en-US" sz="1600" dirty="0">
                <a:latin typeface="Arial" panose="020B0604020202020204" pitchFamily="34" charset="0"/>
                <a:cs typeface="Arial" panose="020B0604020202020204" pitchFamily="34" charset="0"/>
              </a:rPr>
              <a:t>publication 969 governs HSA </a:t>
            </a:r>
            <a:r>
              <a:rPr lang="en-US" sz="1600" dirty="0" smtClean="0">
                <a:latin typeface="Arial" panose="020B0604020202020204" pitchFamily="34" charset="0"/>
                <a:cs typeface="Arial" panose="020B0604020202020204" pitchFamily="34" charset="0"/>
              </a:rPr>
              <a:t>accounts. We </a:t>
            </a:r>
            <a:r>
              <a:rPr lang="en-US" sz="1600" dirty="0">
                <a:latin typeface="Arial" panose="020B0604020202020204" pitchFamily="34" charset="0"/>
                <a:cs typeface="Arial" panose="020B0604020202020204" pitchFamily="34" charset="0"/>
              </a:rPr>
              <a:t>recommend review of this document by your internal counsel and tax professional </a:t>
            </a:r>
            <a:r>
              <a:rPr lang="en-US" sz="1600" dirty="0">
                <a:latin typeface="Arial" panose="020B0604020202020204" pitchFamily="34" charset="0"/>
                <a:cs typeface="Arial" panose="020B0604020202020204" pitchFamily="34" charset="0"/>
                <a:hlinkClick r:id="rId2"/>
              </a:rPr>
              <a:t>http://</a:t>
            </a:r>
            <a:r>
              <a:rPr lang="en-US" sz="1600" dirty="0" smtClean="0">
                <a:latin typeface="Arial" panose="020B0604020202020204" pitchFamily="34" charset="0"/>
                <a:cs typeface="Arial" panose="020B0604020202020204" pitchFamily="34" charset="0"/>
                <a:hlinkClick r:id="rId2"/>
              </a:rPr>
              <a:t>www.irs.gov/pub/irs-pdf/p969.pdf</a:t>
            </a:r>
            <a:r>
              <a:rPr lang="en-US" sz="1600" dirty="0" smtClean="0">
                <a:latin typeface="Arial" panose="020B0604020202020204" pitchFamily="34" charset="0"/>
                <a:cs typeface="Arial" panose="020B0604020202020204" pitchFamily="34" charset="0"/>
              </a:rPr>
              <a:t>.</a:t>
            </a:r>
            <a:endParaRPr lang="en-US" altLang="en-US" sz="16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60990523"/>
              </p:ext>
            </p:extLst>
          </p:nvPr>
        </p:nvGraphicFramePr>
        <p:xfrm>
          <a:off x="1412720" y="4415856"/>
          <a:ext cx="6096000" cy="1503225"/>
        </p:xfrm>
        <a:graphic>
          <a:graphicData uri="http://schemas.openxmlformats.org/drawingml/2006/table">
            <a:tbl>
              <a:tblPr firstRow="1" bandRow="1">
                <a:tableStyleId>{5C22544A-7EE6-4342-B048-85BDC9FD1C3A}</a:tableStyleId>
              </a:tblPr>
              <a:tblGrid>
                <a:gridCol w="1201093"/>
                <a:gridCol w="4894907"/>
              </a:tblGrid>
              <a:tr h="370840">
                <a:tc>
                  <a:txBody>
                    <a:bodyPr/>
                    <a:lstStyle/>
                    <a:p>
                      <a:pPr algn="ctr">
                        <a:spcBef>
                          <a:spcPts val="600"/>
                        </a:spcBef>
                        <a:spcAft>
                          <a:spcPts val="600"/>
                        </a:spcAft>
                      </a:pPr>
                      <a:r>
                        <a:rPr lang="en-US" dirty="0" smtClean="0">
                          <a:latin typeface="Arial Narrow" panose="020B0606020202030204" pitchFamily="34" charset="0"/>
                        </a:rPr>
                        <a:t>Maximum</a:t>
                      </a:r>
                      <a:endParaRPr lang="en-US" dirty="0">
                        <a:latin typeface="Arial Narrow" panose="020B0606020202030204" pitchFamily="34" charset="0"/>
                      </a:endParaRPr>
                    </a:p>
                  </a:txBody>
                  <a:tcPr/>
                </a:tc>
                <a:tc>
                  <a:txBody>
                    <a:bodyPr/>
                    <a:lstStyle/>
                    <a:p>
                      <a:pPr>
                        <a:spcBef>
                          <a:spcPts val="600"/>
                        </a:spcBef>
                        <a:spcAft>
                          <a:spcPts val="600"/>
                        </a:spcAft>
                      </a:pPr>
                      <a:r>
                        <a:rPr lang="en-US" dirty="0" smtClean="0">
                          <a:latin typeface="Arial Narrow" panose="020B0606020202030204" pitchFamily="34" charset="0"/>
                        </a:rPr>
                        <a:t>For…</a:t>
                      </a:r>
                      <a:endParaRPr lang="en-US" dirty="0">
                        <a:latin typeface="Arial Narrow" panose="020B0606020202030204" pitchFamily="34" charset="0"/>
                      </a:endParaRPr>
                    </a:p>
                  </a:txBody>
                  <a:tcPr/>
                </a:tc>
              </a:tr>
              <a:tr h="370840">
                <a:tc>
                  <a:txBody>
                    <a:bodyPr/>
                    <a:lstStyle/>
                    <a:p>
                      <a:pPr algn="ctr">
                        <a:spcBef>
                          <a:spcPts val="600"/>
                        </a:spcBef>
                        <a:spcAft>
                          <a:spcPts val="600"/>
                        </a:spcAft>
                      </a:pPr>
                      <a:r>
                        <a:rPr lang="en-US" sz="1800" dirty="0" smtClean="0">
                          <a:latin typeface="Arial Narrow" panose="020B0606020202030204" pitchFamily="34" charset="0"/>
                          <a:cs typeface="Arial" panose="020B0604020202020204" pitchFamily="34" charset="0"/>
                        </a:rPr>
                        <a:t>$3,450 </a:t>
                      </a:r>
                      <a:endParaRPr lang="en-US" dirty="0">
                        <a:latin typeface="Arial Narrow" panose="020B0606020202030204" pitchFamily="34" charset="0"/>
                      </a:endParaRPr>
                    </a:p>
                  </a:txBody>
                  <a:tcPr/>
                </a:tc>
                <a:tc>
                  <a:txBody>
                    <a:bodyPr/>
                    <a:lstStyle/>
                    <a:p>
                      <a:pPr>
                        <a:spcBef>
                          <a:spcPts val="600"/>
                        </a:spcBef>
                        <a:spcAft>
                          <a:spcPts val="600"/>
                        </a:spcAft>
                      </a:pPr>
                      <a:r>
                        <a:rPr lang="en-US" sz="1800" dirty="0" smtClean="0">
                          <a:latin typeface="Arial Narrow" panose="020B0606020202030204" pitchFamily="34" charset="0"/>
                          <a:cs typeface="Arial" panose="020B0604020202020204" pitchFamily="34" charset="0"/>
                        </a:rPr>
                        <a:t>Account holders with individual coverage</a:t>
                      </a:r>
                      <a:endParaRPr lang="en-US" dirty="0">
                        <a:latin typeface="Arial Narrow" panose="020B0606020202030204" pitchFamily="34" charset="0"/>
                      </a:endParaRPr>
                    </a:p>
                  </a:txBody>
                  <a:tcPr/>
                </a:tc>
              </a:tr>
              <a:tr h="370840">
                <a:tc>
                  <a:txBody>
                    <a:bodyPr/>
                    <a:lstStyle/>
                    <a:p>
                      <a:pPr algn="ctr">
                        <a:spcBef>
                          <a:spcPts val="600"/>
                        </a:spcBef>
                        <a:spcAft>
                          <a:spcPts val="600"/>
                        </a:spcAft>
                      </a:pPr>
                      <a:r>
                        <a:rPr lang="en-US" sz="1800" dirty="0" smtClean="0">
                          <a:latin typeface="Arial Narrow" panose="020B0606020202030204" pitchFamily="34" charset="0"/>
                          <a:cs typeface="Arial" panose="020B0604020202020204" pitchFamily="34" charset="0"/>
                        </a:rPr>
                        <a:t>$6,900</a:t>
                      </a:r>
                      <a:endParaRPr lang="en-US" dirty="0">
                        <a:latin typeface="Arial Narrow" panose="020B0606020202030204" pitchFamily="34" charset="0"/>
                      </a:endParaRPr>
                    </a:p>
                  </a:txBody>
                  <a:tcPr/>
                </a:tc>
                <a:tc>
                  <a:txBody>
                    <a:bodyPr/>
                    <a:lstStyle/>
                    <a:p>
                      <a:pPr>
                        <a:spcBef>
                          <a:spcPts val="600"/>
                        </a:spcBef>
                        <a:spcAft>
                          <a:spcPts val="600"/>
                        </a:spcAft>
                      </a:pPr>
                      <a:r>
                        <a:rPr lang="en-US" sz="1800" dirty="0" smtClean="0">
                          <a:latin typeface="Arial Narrow" panose="020B0606020202030204" pitchFamily="34" charset="0"/>
                          <a:cs typeface="Arial" panose="020B0604020202020204" pitchFamily="34" charset="0"/>
                        </a:rPr>
                        <a:t>Account holders with family coverage</a:t>
                      </a:r>
                      <a:endParaRPr lang="en-US" dirty="0">
                        <a:latin typeface="Arial Narrow" panose="020B0606020202030204" pitchFamily="34" charset="0"/>
                      </a:endParaRPr>
                    </a:p>
                  </a:txBody>
                  <a:tcPr/>
                </a:tc>
              </a:tr>
              <a:tr h="390705">
                <a:tc>
                  <a:txBody>
                    <a:bodyPr/>
                    <a:lstStyle/>
                    <a:p>
                      <a:pPr algn="ctr">
                        <a:spcBef>
                          <a:spcPts val="600"/>
                        </a:spcBef>
                        <a:spcAft>
                          <a:spcPts val="600"/>
                        </a:spcAft>
                      </a:pPr>
                      <a:r>
                        <a:rPr lang="en-US" sz="1800" dirty="0" smtClean="0">
                          <a:latin typeface="Arial Narrow" panose="020B0606020202030204" pitchFamily="34" charset="0"/>
                          <a:cs typeface="Arial" panose="020B0604020202020204" pitchFamily="34" charset="0"/>
                        </a:rPr>
                        <a:t>$1,000</a:t>
                      </a:r>
                      <a:endParaRPr lang="en-US" dirty="0">
                        <a:latin typeface="Arial Narrow" panose="020B0606020202030204" pitchFamily="34" charset="0"/>
                      </a:endParaRPr>
                    </a:p>
                  </a:txBody>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800" dirty="0" smtClean="0">
                          <a:latin typeface="Arial Narrow" panose="020B0606020202030204" pitchFamily="34" charset="0"/>
                          <a:cs typeface="Arial" panose="020B0604020202020204" pitchFamily="34" charset="0"/>
                        </a:rPr>
                        <a:t>Catch up contribution for account holders 55+</a:t>
                      </a:r>
                      <a:endParaRPr lang="en-US" dirty="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2121902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73225"/>
            <a:ext cx="9144000" cy="940095"/>
          </a:xfrm>
          <a:prstGeom prst="rect">
            <a:avLst/>
          </a:prstGeom>
          <a:solidFill>
            <a:srgbClr val="131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65873" y="718034"/>
            <a:ext cx="3936912" cy="523220"/>
          </a:xfrm>
          <a:prstGeom prst="rect">
            <a:avLst/>
          </a:prstGeom>
        </p:spPr>
        <p:txBody>
          <a:bodyPr wrap="none">
            <a:spAutoFit/>
          </a:bodyPr>
          <a:lstStyle/>
          <a:p>
            <a:r>
              <a:rPr lang="en-US" sz="2800" dirty="0" smtClean="0">
                <a:solidFill>
                  <a:schemeClr val="bg1"/>
                </a:solidFill>
                <a:latin typeface="Arial Narrow"/>
                <a:cs typeface="Arial Narrow"/>
              </a:rPr>
              <a:t>HSA BEHIND THE SCENES</a:t>
            </a:r>
            <a:endParaRPr lang="en-US" sz="2800" dirty="0">
              <a:solidFill>
                <a:schemeClr val="bg1"/>
              </a:solidFill>
              <a:latin typeface="Arial Narrow"/>
              <a:cs typeface="Arial Narrow"/>
            </a:endParaRPr>
          </a:p>
        </p:txBody>
      </p:sp>
      <p:sp>
        <p:nvSpPr>
          <p:cNvPr id="7" name="Rectangle 6"/>
          <p:cNvSpPr/>
          <p:nvPr/>
        </p:nvSpPr>
        <p:spPr>
          <a:xfrm>
            <a:off x="302108" y="1655489"/>
            <a:ext cx="8317225" cy="4739759"/>
          </a:xfrm>
          <a:prstGeom prst="rect">
            <a:avLst/>
          </a:prstGeom>
        </p:spPr>
        <p:txBody>
          <a:bodyPr wrap="square">
            <a:spAutoFit/>
          </a:bodyPr>
          <a:lstStyle/>
          <a:p>
            <a:pPr>
              <a:spcBef>
                <a:spcPts val="600"/>
              </a:spcBef>
              <a:spcAft>
                <a:spcPts val="600"/>
              </a:spcAft>
              <a:buFont typeface="Arial Narrow" panose="020B0606020202030204" pitchFamily="34" charset="0"/>
              <a:buNone/>
              <a:defRPr/>
            </a:pPr>
            <a:r>
              <a:rPr lang="en-US" altLang="en-US" sz="1400" b="1" dirty="0">
                <a:solidFill>
                  <a:srgbClr val="0073B9"/>
                </a:solidFill>
                <a:latin typeface="Arial" panose="020B0604020202020204" pitchFamily="34" charset="0"/>
                <a:cs typeface="Arial" panose="020B0604020202020204" pitchFamily="34" charset="0"/>
              </a:rPr>
              <a:t>At Your Medical </a:t>
            </a:r>
            <a:r>
              <a:rPr lang="en-US" altLang="en-US" sz="1400" b="1" dirty="0" smtClean="0">
                <a:solidFill>
                  <a:srgbClr val="0073B9"/>
                </a:solidFill>
                <a:latin typeface="Arial" panose="020B0604020202020204" pitchFamily="34" charset="0"/>
                <a:cs typeface="Arial" panose="020B0604020202020204" pitchFamily="34" charset="0"/>
              </a:rPr>
              <a:t>Visit</a:t>
            </a:r>
          </a:p>
          <a:p>
            <a:pPr marL="285750" indent="-285750">
              <a:spcBef>
                <a:spcPts val="600"/>
              </a:spcBef>
              <a:spcAft>
                <a:spcPts val="600"/>
              </a:spcAft>
              <a:buFont typeface="Arial" panose="020B0604020202020204" pitchFamily="34" charset="0"/>
              <a:buChar char="•"/>
              <a:defRPr/>
            </a:pPr>
            <a:r>
              <a:rPr lang="en-US" altLang="en-US" sz="1400" dirty="0" smtClean="0">
                <a:latin typeface="Arial" panose="020B0604020202020204" pitchFamily="34" charset="0"/>
                <a:cs typeface="Arial" panose="020B0604020202020204" pitchFamily="34" charset="0"/>
              </a:rPr>
              <a:t>Employee </a:t>
            </a:r>
            <a:r>
              <a:rPr lang="en-US" altLang="en-US" sz="1400" dirty="0">
                <a:latin typeface="Arial" panose="020B0604020202020204" pitchFamily="34" charset="0"/>
                <a:cs typeface="Arial" panose="020B0604020202020204" pitchFamily="34" charset="0"/>
              </a:rPr>
              <a:t>shows </a:t>
            </a:r>
            <a:r>
              <a:rPr lang="en-US" altLang="en-US" sz="1400" dirty="0" smtClean="0">
                <a:latin typeface="Arial" panose="020B0604020202020204" pitchFamily="34" charset="0"/>
                <a:cs typeface="Arial" panose="020B0604020202020204" pitchFamily="34" charset="0"/>
              </a:rPr>
              <a:t>his/her Blue Cross ID card </a:t>
            </a:r>
            <a:r>
              <a:rPr lang="en-US" altLang="en-US" sz="1400" dirty="0">
                <a:latin typeface="Arial" panose="020B0604020202020204" pitchFamily="34" charset="0"/>
                <a:cs typeface="Arial" panose="020B0604020202020204" pitchFamily="34" charset="0"/>
              </a:rPr>
              <a:t>to </a:t>
            </a:r>
            <a:r>
              <a:rPr lang="en-US" altLang="en-US" sz="1400" dirty="0" smtClean="0">
                <a:latin typeface="Arial" panose="020B0604020202020204" pitchFamily="34" charset="0"/>
                <a:cs typeface="Arial" panose="020B0604020202020204" pitchFamily="34" charset="0"/>
              </a:rPr>
              <a:t>the health </a:t>
            </a:r>
            <a:r>
              <a:rPr lang="en-US" altLang="en-US" sz="1400" dirty="0">
                <a:latin typeface="Arial" panose="020B0604020202020204" pitchFamily="34" charset="0"/>
                <a:cs typeface="Arial" panose="020B0604020202020204" pitchFamily="34" charset="0"/>
              </a:rPr>
              <a:t>care </a:t>
            </a:r>
            <a:r>
              <a:rPr lang="en-US" altLang="en-US" sz="1400" dirty="0" smtClean="0">
                <a:latin typeface="Arial" panose="020B0604020202020204" pitchFamily="34" charset="0"/>
                <a:cs typeface="Arial" panose="020B0604020202020204" pitchFamily="34" charset="0"/>
              </a:rPr>
              <a:t>provider.</a:t>
            </a:r>
            <a:endParaRPr lang="en-US" altLang="en-US" sz="1400" dirty="0">
              <a:latin typeface="Arial" panose="020B0604020202020204" pitchFamily="34" charset="0"/>
              <a:cs typeface="Arial" panose="020B0604020202020204" pitchFamily="34" charset="0"/>
            </a:endParaRPr>
          </a:p>
          <a:p>
            <a:pPr marL="0" lvl="1">
              <a:spcBef>
                <a:spcPts val="600"/>
              </a:spcBef>
              <a:spcAft>
                <a:spcPts val="600"/>
              </a:spcAft>
              <a:defRPr/>
            </a:pPr>
            <a:r>
              <a:rPr lang="en-US" altLang="en-US" sz="1400" b="1" dirty="0" smtClean="0">
                <a:solidFill>
                  <a:srgbClr val="0073B9"/>
                </a:solidFill>
                <a:latin typeface="Arial" panose="020B0604020202020204" pitchFamily="34" charset="0"/>
                <a:cs typeface="Arial" panose="020B0604020202020204" pitchFamily="34" charset="0"/>
              </a:rPr>
              <a:t>Behind </a:t>
            </a:r>
            <a:r>
              <a:rPr lang="en-US" altLang="en-US" sz="1400" b="1" dirty="0">
                <a:solidFill>
                  <a:srgbClr val="0073B9"/>
                </a:solidFill>
                <a:latin typeface="Arial" panose="020B0604020202020204" pitchFamily="34" charset="0"/>
                <a:cs typeface="Arial" panose="020B0604020202020204" pitchFamily="34" charset="0"/>
              </a:rPr>
              <a:t>The Scenes </a:t>
            </a:r>
            <a:endParaRPr lang="en-US" altLang="en-US" sz="1400" b="1" dirty="0" smtClean="0">
              <a:solidFill>
                <a:srgbClr val="0073B9"/>
              </a:solidFill>
              <a:latin typeface="Arial" panose="020B0604020202020204" pitchFamily="34" charset="0"/>
              <a:cs typeface="Arial" panose="020B0604020202020204" pitchFamily="34" charset="0"/>
            </a:endParaRPr>
          </a:p>
          <a:p>
            <a:pPr marL="285750" lvl="1" indent="-285750">
              <a:spcBef>
                <a:spcPts val="600"/>
              </a:spcBef>
              <a:spcAft>
                <a:spcPts val="600"/>
              </a:spcAft>
              <a:buFont typeface="Arial" panose="020B0604020202020204" pitchFamily="34" charset="0"/>
              <a:buChar char="•"/>
              <a:defRPr/>
            </a:pPr>
            <a:r>
              <a:rPr lang="en-US" altLang="en-US" sz="1400" dirty="0" smtClean="0">
                <a:latin typeface="Arial" panose="020B0604020202020204" pitchFamily="34" charset="0"/>
                <a:cs typeface="Arial" panose="020B0604020202020204" pitchFamily="34" charset="0"/>
              </a:rPr>
              <a:t>Health </a:t>
            </a:r>
            <a:r>
              <a:rPr lang="en-US" altLang="en-US" sz="1400" dirty="0">
                <a:latin typeface="Arial" panose="020B0604020202020204" pitchFamily="34" charset="0"/>
                <a:cs typeface="Arial" panose="020B0604020202020204" pitchFamily="34" charset="0"/>
              </a:rPr>
              <a:t>care provider </a:t>
            </a:r>
            <a:r>
              <a:rPr lang="en-US" altLang="en-US" sz="1400" dirty="0" smtClean="0">
                <a:latin typeface="Arial" panose="020B0604020202020204" pitchFamily="34" charset="0"/>
                <a:cs typeface="Arial" panose="020B0604020202020204" pitchFamily="34" charset="0"/>
              </a:rPr>
              <a:t>bills Blue Cross.</a:t>
            </a:r>
            <a:endParaRPr lang="en-US" altLang="en-US" sz="1400" dirty="0">
              <a:latin typeface="Arial" panose="020B0604020202020204" pitchFamily="34" charset="0"/>
              <a:cs typeface="Arial" panose="020B0604020202020204" pitchFamily="34" charset="0"/>
            </a:endParaRPr>
          </a:p>
          <a:p>
            <a:pPr marL="285750" lvl="1" indent="-285750">
              <a:spcBef>
                <a:spcPts val="600"/>
              </a:spcBef>
              <a:spcAft>
                <a:spcPts val="600"/>
              </a:spcAft>
              <a:buFont typeface="Arial" panose="020B0604020202020204" pitchFamily="34" charset="0"/>
              <a:buChar char="•"/>
              <a:defRPr/>
            </a:pPr>
            <a:r>
              <a:rPr lang="en-US" altLang="en-US" sz="1400" dirty="0" smtClean="0">
                <a:latin typeface="Arial" panose="020B0604020202020204" pitchFamily="34" charset="0"/>
                <a:cs typeface="Arial" panose="020B0604020202020204" pitchFamily="34" charset="0"/>
              </a:rPr>
              <a:t>Blue </a:t>
            </a:r>
            <a:r>
              <a:rPr lang="en-US" altLang="en-US" sz="1400" dirty="0">
                <a:latin typeface="Arial" panose="020B0604020202020204" pitchFamily="34" charset="0"/>
                <a:cs typeface="Arial" panose="020B0604020202020204" pitchFamily="34" charset="0"/>
              </a:rPr>
              <a:t>Cross </a:t>
            </a:r>
            <a:r>
              <a:rPr lang="en-US" altLang="en-US" sz="1400" dirty="0" smtClean="0">
                <a:latin typeface="Arial" panose="020B0604020202020204" pitchFamily="34" charset="0"/>
                <a:cs typeface="Arial" panose="020B0604020202020204" pitchFamily="34" charset="0"/>
              </a:rPr>
              <a:t>processes </a:t>
            </a:r>
            <a:r>
              <a:rPr lang="en-US" altLang="en-US" sz="1400" dirty="0">
                <a:latin typeface="Arial" panose="020B0604020202020204" pitchFamily="34" charset="0"/>
                <a:cs typeface="Arial" panose="020B0604020202020204" pitchFamily="34" charset="0"/>
              </a:rPr>
              <a:t>the </a:t>
            </a:r>
            <a:r>
              <a:rPr lang="en-US" altLang="en-US" sz="1400" dirty="0" smtClean="0">
                <a:latin typeface="Arial" panose="020B0604020202020204" pitchFamily="34" charset="0"/>
                <a:cs typeface="Arial" panose="020B0604020202020204" pitchFamily="34" charset="0"/>
              </a:rPr>
              <a:t>claim.</a:t>
            </a:r>
          </a:p>
          <a:p>
            <a:pPr marL="285750" lvl="1" indent="-285750">
              <a:spcBef>
                <a:spcPts val="600"/>
              </a:spcBef>
              <a:spcAft>
                <a:spcPts val="600"/>
              </a:spcAft>
              <a:buFont typeface="Arial" panose="020B0604020202020204" pitchFamily="34" charset="0"/>
              <a:buChar char="•"/>
              <a:defRPr/>
            </a:pPr>
            <a:r>
              <a:rPr lang="en-US" altLang="en-US" sz="1400" dirty="0" smtClean="0">
                <a:latin typeface="Arial" panose="020B0604020202020204" pitchFamily="34" charset="0"/>
                <a:cs typeface="Arial" panose="020B0604020202020204" pitchFamily="34" charset="0"/>
              </a:rPr>
              <a:t>Blue </a:t>
            </a:r>
            <a:r>
              <a:rPr lang="en-US" altLang="en-US" sz="1400" dirty="0">
                <a:latin typeface="Arial" panose="020B0604020202020204" pitchFamily="34" charset="0"/>
                <a:cs typeface="Arial" panose="020B0604020202020204" pitchFamily="34" charset="0"/>
              </a:rPr>
              <a:t>Cross </a:t>
            </a:r>
            <a:r>
              <a:rPr lang="en-US" altLang="en-US" sz="1400" dirty="0" smtClean="0">
                <a:latin typeface="Arial" panose="020B0604020202020204" pitchFamily="34" charset="0"/>
                <a:cs typeface="Arial" panose="020B0604020202020204" pitchFamily="34" charset="0"/>
              </a:rPr>
              <a:t>sends the employee a claim </a:t>
            </a:r>
            <a:r>
              <a:rPr lang="en-US" altLang="en-US" sz="1400" dirty="0">
                <a:latin typeface="Arial" panose="020B0604020202020204" pitchFamily="34" charset="0"/>
                <a:cs typeface="Arial" panose="020B0604020202020204" pitchFamily="34" charset="0"/>
              </a:rPr>
              <a:t>summary to show how </a:t>
            </a:r>
            <a:r>
              <a:rPr lang="en-US" altLang="en-US" sz="1400" dirty="0" smtClean="0">
                <a:latin typeface="Arial" panose="020B0604020202020204" pitchFamily="34" charset="0"/>
                <a:cs typeface="Arial" panose="020B0604020202020204" pitchFamily="34" charset="0"/>
              </a:rPr>
              <a:t>the claim </a:t>
            </a:r>
            <a:r>
              <a:rPr lang="en-US" altLang="en-US" sz="1400" dirty="0">
                <a:latin typeface="Arial" panose="020B0604020202020204" pitchFamily="34" charset="0"/>
                <a:cs typeface="Arial" panose="020B0604020202020204" pitchFamily="34" charset="0"/>
              </a:rPr>
              <a:t>was </a:t>
            </a:r>
            <a:r>
              <a:rPr lang="en-US" altLang="en-US" sz="1400" dirty="0" smtClean="0">
                <a:latin typeface="Arial" panose="020B0604020202020204" pitchFamily="34" charset="0"/>
                <a:cs typeface="Arial" panose="020B0604020202020204" pitchFamily="34" charset="0"/>
              </a:rPr>
              <a:t>processed.</a:t>
            </a:r>
          </a:p>
          <a:p>
            <a:pPr marL="285750" lvl="1" indent="-285750">
              <a:spcBef>
                <a:spcPts val="600"/>
              </a:spcBef>
              <a:spcAft>
                <a:spcPts val="600"/>
              </a:spcAft>
              <a:buFont typeface="Arial" panose="020B0604020202020204" pitchFamily="34" charset="0"/>
              <a:buChar char="•"/>
              <a:defRPr/>
            </a:pPr>
            <a:r>
              <a:rPr lang="en-US" altLang="en-US" sz="1400" dirty="0" smtClean="0">
                <a:latin typeface="Arial" panose="020B0604020202020204" pitchFamily="34" charset="0"/>
                <a:cs typeface="Arial" panose="020B0604020202020204" pitchFamily="34" charset="0"/>
              </a:rPr>
              <a:t>Blue </a:t>
            </a:r>
            <a:r>
              <a:rPr lang="en-US" altLang="en-US" sz="1400" dirty="0">
                <a:latin typeface="Arial" panose="020B0604020202020204" pitchFamily="34" charset="0"/>
                <a:cs typeface="Arial" panose="020B0604020202020204" pitchFamily="34" charset="0"/>
              </a:rPr>
              <a:t>Cross </a:t>
            </a:r>
            <a:r>
              <a:rPr lang="en-US" altLang="en-US" sz="1400" dirty="0" smtClean="0">
                <a:latin typeface="Arial" panose="020B0604020202020204" pitchFamily="34" charset="0"/>
                <a:cs typeface="Arial" panose="020B0604020202020204" pitchFamily="34" charset="0"/>
              </a:rPr>
              <a:t>sends </a:t>
            </a:r>
            <a:r>
              <a:rPr lang="en-US" altLang="en-US" sz="1400" dirty="0">
                <a:latin typeface="Arial" panose="020B0604020202020204" pitchFamily="34" charset="0"/>
                <a:cs typeface="Arial" panose="020B0604020202020204" pitchFamily="34" charset="0"/>
              </a:rPr>
              <a:t>claim information to </a:t>
            </a:r>
            <a:r>
              <a:rPr lang="en-US" altLang="en-US" sz="1400" dirty="0" smtClean="0">
                <a:latin typeface="Arial" panose="020B0604020202020204" pitchFamily="34" charset="0"/>
                <a:cs typeface="Arial" panose="020B0604020202020204" pitchFamily="34" charset="0"/>
              </a:rPr>
              <a:t>HealthEquity.</a:t>
            </a:r>
          </a:p>
          <a:p>
            <a:pPr marL="285750" lvl="1" indent="-285750">
              <a:spcBef>
                <a:spcPts val="600"/>
              </a:spcBef>
              <a:spcAft>
                <a:spcPts val="600"/>
              </a:spcAft>
              <a:buFont typeface="Arial" panose="020B0604020202020204" pitchFamily="34" charset="0"/>
              <a:buChar char="•"/>
              <a:defRPr/>
            </a:pPr>
            <a:r>
              <a:rPr lang="en-US" altLang="en-US" sz="1400" dirty="0" smtClean="0">
                <a:latin typeface="Arial" panose="020B0604020202020204" pitchFamily="34" charset="0"/>
                <a:cs typeface="Arial" panose="020B0604020202020204" pitchFamily="34" charset="0"/>
              </a:rPr>
              <a:t>The provider bills the employee directly.</a:t>
            </a:r>
          </a:p>
          <a:p>
            <a:pPr marL="0" lvl="1">
              <a:spcBef>
                <a:spcPts val="600"/>
              </a:spcBef>
              <a:spcAft>
                <a:spcPts val="600"/>
              </a:spcAft>
              <a:defRPr/>
            </a:pPr>
            <a:r>
              <a:rPr lang="en-US" altLang="en-US" sz="1400" b="1" dirty="0" smtClean="0">
                <a:solidFill>
                  <a:srgbClr val="0073B9"/>
                </a:solidFill>
                <a:latin typeface="Arial" panose="020B0604020202020204" pitchFamily="34" charset="0"/>
                <a:cs typeface="Arial" panose="020B0604020202020204" pitchFamily="34" charset="0"/>
              </a:rPr>
              <a:t>At </a:t>
            </a:r>
            <a:r>
              <a:rPr lang="en-US" altLang="en-US" sz="1400" b="1" dirty="0">
                <a:solidFill>
                  <a:srgbClr val="0073B9"/>
                </a:solidFill>
                <a:latin typeface="Arial" panose="020B0604020202020204" pitchFamily="34" charset="0"/>
                <a:cs typeface="Arial" panose="020B0604020202020204" pitchFamily="34" charset="0"/>
              </a:rPr>
              <a:t>your </a:t>
            </a:r>
            <a:r>
              <a:rPr lang="en-US" altLang="en-US" sz="1400" b="1" dirty="0" smtClean="0">
                <a:solidFill>
                  <a:srgbClr val="0073B9"/>
                </a:solidFill>
                <a:latin typeface="Arial" panose="020B0604020202020204" pitchFamily="34" charset="0"/>
                <a:cs typeface="Arial" panose="020B0604020202020204" pitchFamily="34" charset="0"/>
              </a:rPr>
              <a:t>Pharmacy</a:t>
            </a:r>
          </a:p>
          <a:p>
            <a:pPr marL="285750" lvl="1" indent="-285750">
              <a:spcBef>
                <a:spcPts val="600"/>
              </a:spcBef>
              <a:spcAft>
                <a:spcPts val="600"/>
              </a:spcAft>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Employee shows his/her Blue Cross ID card to the </a:t>
            </a:r>
            <a:r>
              <a:rPr lang="en-US" altLang="en-US" sz="1400" dirty="0" smtClean="0">
                <a:latin typeface="Arial" panose="020B0604020202020204" pitchFamily="34" charset="0"/>
                <a:cs typeface="Arial" panose="020B0604020202020204" pitchFamily="34" charset="0"/>
              </a:rPr>
              <a:t>Pharmacy</a:t>
            </a:r>
          </a:p>
          <a:p>
            <a:pPr marL="285750" lvl="1" indent="-285750">
              <a:spcBef>
                <a:spcPts val="600"/>
              </a:spcBef>
              <a:spcAft>
                <a:spcPts val="600"/>
              </a:spcAft>
              <a:buFont typeface="Arial" panose="020B0604020202020204" pitchFamily="34" charset="0"/>
              <a:buChar char="•"/>
              <a:defRPr/>
            </a:pPr>
            <a:r>
              <a:rPr lang="en-US" altLang="en-US" sz="1400" dirty="0" smtClean="0">
                <a:latin typeface="Arial" panose="020B0604020202020204" pitchFamily="34" charset="0"/>
                <a:cs typeface="Arial" panose="020B0604020202020204" pitchFamily="34" charset="0"/>
              </a:rPr>
              <a:t>Blue Cross processes the pharmacy claim and applies the cost toward the deductible if applicable. </a:t>
            </a:r>
          </a:p>
          <a:p>
            <a:pPr marL="285750" lvl="1" indent="-285750">
              <a:spcBef>
                <a:spcPts val="600"/>
              </a:spcBef>
              <a:spcAft>
                <a:spcPts val="600"/>
              </a:spcAft>
              <a:buFont typeface="Arial" panose="020B0604020202020204" pitchFamily="34" charset="0"/>
              <a:buChar char="•"/>
              <a:defRPr/>
            </a:pPr>
            <a:r>
              <a:rPr lang="en-US" altLang="en-US" sz="1400" dirty="0" smtClean="0">
                <a:latin typeface="Arial" panose="020B0604020202020204" pitchFamily="34" charset="0"/>
                <a:cs typeface="Arial" panose="020B0604020202020204" pitchFamily="34" charset="0"/>
              </a:rPr>
              <a:t>Pharmacy will then charge the member for this amount at the point of service. </a:t>
            </a:r>
            <a:endParaRPr lang="en-US" altLang="en-US" sz="1400" dirty="0">
              <a:latin typeface="Arial" panose="020B0604020202020204" pitchFamily="34" charset="0"/>
              <a:cs typeface="Arial" panose="020B0604020202020204" pitchFamily="34" charset="0"/>
            </a:endParaRPr>
          </a:p>
          <a:p>
            <a:pPr marL="0" lvl="1">
              <a:spcBef>
                <a:spcPts val="600"/>
              </a:spcBef>
              <a:spcAft>
                <a:spcPts val="600"/>
              </a:spcAft>
              <a:defRPr/>
            </a:pPr>
            <a:endParaRPr lang="en-US" altLang="en-US" sz="1400" b="1" dirty="0">
              <a:solidFill>
                <a:srgbClr val="0073B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8929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73225"/>
            <a:ext cx="9144000" cy="940095"/>
          </a:xfrm>
          <a:prstGeom prst="rect">
            <a:avLst/>
          </a:prstGeom>
          <a:solidFill>
            <a:srgbClr val="131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254833" y="5249879"/>
            <a:ext cx="8605167" cy="1086448"/>
          </a:xfrm>
          <a:prstGeom prst="rect">
            <a:avLst/>
          </a:prstGeom>
        </p:spPr>
        <p:txBody>
          <a:bodyPr wrap="square">
            <a:spAutoFit/>
          </a:bodyPr>
          <a:lstStyle/>
          <a:p>
            <a:pPr marL="0" lvl="2">
              <a:lnSpc>
                <a:spcPct val="114000"/>
              </a:lnSpc>
              <a:spcBef>
                <a:spcPts val="600"/>
              </a:spcBef>
              <a:spcAft>
                <a:spcPts val="600"/>
              </a:spcAft>
              <a:defRPr/>
            </a:pPr>
            <a:r>
              <a:rPr lang="en-US" sz="1400" dirty="0" smtClean="0">
                <a:latin typeface="Arial" panose="020B0604020202020204" pitchFamily="34" charset="0"/>
                <a:cs typeface="Arial" panose="020B0604020202020204" pitchFamily="34" charset="0"/>
              </a:rPr>
              <a:t>* In </a:t>
            </a:r>
            <a:r>
              <a:rPr lang="en-US" sz="1400" dirty="0">
                <a:latin typeface="Arial" panose="020B0604020202020204" pitchFamily="34" charset="0"/>
                <a:cs typeface="Arial" panose="020B0604020202020204" pitchFamily="34" charset="0"/>
              </a:rPr>
              <a:t>compliance with the US PATRIOT Act, HealthEquity is required to verify the identity of all </a:t>
            </a:r>
            <a:r>
              <a:rPr lang="en-US" sz="1400" dirty="0" smtClean="0">
                <a:latin typeface="Arial" panose="020B0604020202020204" pitchFamily="34" charset="0"/>
                <a:cs typeface="Arial" panose="020B0604020202020204" pitchFamily="34" charset="0"/>
              </a:rPr>
              <a:t>individuals opening </a:t>
            </a:r>
            <a:r>
              <a:rPr lang="en-US" sz="1400" dirty="0">
                <a:latin typeface="Arial" panose="020B0604020202020204" pitchFamily="34" charset="0"/>
                <a:cs typeface="Arial" panose="020B0604020202020204" pitchFamily="34" charset="0"/>
              </a:rPr>
              <a:t>an HSA. This process is referred to as the Customer Identification Process (CIP). If HealthEquity is not able to verify the identity of one of your employees based on the information received on your enrollment file, they will reach out to your employee to request additional documentation.</a:t>
            </a:r>
            <a:endParaRPr lang="en-US" sz="1400" dirty="0">
              <a:ea typeface="ＭＳ Ｐゴシック" panose="020B0600070205080204" pitchFamily="34" charset="-128"/>
            </a:endParaRPr>
          </a:p>
        </p:txBody>
      </p:sp>
      <p:sp>
        <p:nvSpPr>
          <p:cNvPr id="3" name="TextBox 2"/>
          <p:cNvSpPr txBox="1"/>
          <p:nvPr/>
        </p:nvSpPr>
        <p:spPr>
          <a:xfrm>
            <a:off x="254833" y="629587"/>
            <a:ext cx="5906125" cy="461665"/>
          </a:xfrm>
          <a:prstGeom prst="rect">
            <a:avLst/>
          </a:prstGeom>
          <a:noFill/>
        </p:spPr>
        <p:txBody>
          <a:bodyPr wrap="square" rtlCol="0">
            <a:spAutoFit/>
          </a:bodyPr>
          <a:lstStyle/>
          <a:p>
            <a:r>
              <a:rPr lang="en-US" sz="2400" b="1" dirty="0" smtClean="0">
                <a:solidFill>
                  <a:schemeClr val="bg1"/>
                </a:solidFill>
                <a:latin typeface="Arial Narrow" panose="020B0606020202030204" pitchFamily="34" charset="0"/>
                <a:cs typeface="Arial" panose="020B0604020202020204" pitchFamily="34" charset="0"/>
              </a:rPr>
              <a:t>Behind the Scenes HSA Enrollment</a:t>
            </a:r>
            <a:endParaRPr lang="en-US" sz="2400" b="1" dirty="0">
              <a:solidFill>
                <a:schemeClr val="bg1"/>
              </a:solidFill>
              <a:latin typeface="Arial Narrow" panose="020B0606020202030204" pitchFamily="34" charset="0"/>
              <a:cs typeface="Arial" panose="020B0604020202020204" pitchFamily="34" charset="0"/>
            </a:endParaRPr>
          </a:p>
        </p:txBody>
      </p:sp>
      <p:pic>
        <p:nvPicPr>
          <p:cNvPr id="9" name="Picture 8" descr="letter_envelope.jpg"/>
          <p:cNvPicPr>
            <a:picLocks noChangeAspect="1"/>
          </p:cNvPicPr>
          <p:nvPr/>
        </p:nvPicPr>
        <p:blipFill>
          <a:blip r:embed="rId2"/>
          <a:srcRect l="12070" t="28107" r="12070" b="11864"/>
          <a:stretch>
            <a:fillRect/>
          </a:stretch>
        </p:blipFill>
        <p:spPr bwMode="auto">
          <a:xfrm>
            <a:off x="4902491" y="1931960"/>
            <a:ext cx="812876" cy="523572"/>
          </a:xfrm>
          <a:prstGeom prst="rect">
            <a:avLst/>
          </a:prstGeom>
          <a:noFill/>
          <a:ln w="9525">
            <a:noFill/>
            <a:miter lim="800000"/>
            <a:headEnd/>
            <a:tailEnd/>
          </a:ln>
          <a:effectLst>
            <a:outerShdw blurRad="63500" algn="tl" rotWithShape="0">
              <a:srgbClr val="000000">
                <a:alpha val="70000"/>
              </a:srgbClr>
            </a:outerShdw>
          </a:effectLst>
        </p:spPr>
      </p:pic>
      <p:sp>
        <p:nvSpPr>
          <p:cNvPr id="11" name="Rounded Rectangle 10"/>
          <p:cNvSpPr/>
          <p:nvPr/>
        </p:nvSpPr>
        <p:spPr bwMode="auto">
          <a:xfrm>
            <a:off x="130898" y="3441321"/>
            <a:ext cx="8534400" cy="17708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solidFill>
                <a:srgbClr val="000000"/>
              </a:solidFill>
              <a:latin typeface="Verdana" pitchFamily="34" charset="0"/>
            </a:endParaRPr>
          </a:p>
        </p:txBody>
      </p:sp>
      <p:sp>
        <p:nvSpPr>
          <p:cNvPr id="12" name="Oval 11"/>
          <p:cNvSpPr/>
          <p:nvPr/>
        </p:nvSpPr>
        <p:spPr bwMode="auto">
          <a:xfrm>
            <a:off x="2880974" y="3397163"/>
            <a:ext cx="228600" cy="228600"/>
          </a:xfrm>
          <a:prstGeom prst="ellips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solidFill>
                <a:srgbClr val="000000"/>
              </a:solidFill>
              <a:latin typeface="Verdana" pitchFamily="34" charset="0"/>
            </a:endParaRPr>
          </a:p>
        </p:txBody>
      </p:sp>
      <p:sp>
        <p:nvSpPr>
          <p:cNvPr id="13" name="Oval 12"/>
          <p:cNvSpPr/>
          <p:nvPr/>
        </p:nvSpPr>
        <p:spPr bwMode="auto">
          <a:xfrm>
            <a:off x="1667552" y="3452216"/>
            <a:ext cx="228600" cy="228600"/>
          </a:xfrm>
          <a:prstGeom prst="ellips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solidFill>
                <a:srgbClr val="000000"/>
              </a:solidFill>
              <a:latin typeface="Verdana" pitchFamily="34" charset="0"/>
            </a:endParaRPr>
          </a:p>
        </p:txBody>
      </p:sp>
      <p:sp>
        <p:nvSpPr>
          <p:cNvPr id="14" name="Oval 13"/>
          <p:cNvSpPr/>
          <p:nvPr/>
        </p:nvSpPr>
        <p:spPr bwMode="auto">
          <a:xfrm>
            <a:off x="5218439" y="3442347"/>
            <a:ext cx="228600" cy="228600"/>
          </a:xfrm>
          <a:prstGeom prst="ellips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solidFill>
                <a:srgbClr val="000000"/>
              </a:solidFill>
              <a:latin typeface="Verdana" pitchFamily="34" charset="0"/>
            </a:endParaRPr>
          </a:p>
        </p:txBody>
      </p:sp>
      <p:sp>
        <p:nvSpPr>
          <p:cNvPr id="15" name="Oval 14"/>
          <p:cNvSpPr/>
          <p:nvPr/>
        </p:nvSpPr>
        <p:spPr bwMode="auto">
          <a:xfrm>
            <a:off x="6209203" y="3442832"/>
            <a:ext cx="228600" cy="228600"/>
          </a:xfrm>
          <a:prstGeom prst="ellips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solidFill>
                <a:srgbClr val="000000"/>
              </a:solidFill>
              <a:latin typeface="Verdana" pitchFamily="34" charset="0"/>
            </a:endParaRPr>
          </a:p>
        </p:txBody>
      </p:sp>
      <p:sp>
        <p:nvSpPr>
          <p:cNvPr id="16" name="Oval 15"/>
          <p:cNvSpPr/>
          <p:nvPr/>
        </p:nvSpPr>
        <p:spPr bwMode="auto">
          <a:xfrm>
            <a:off x="7094640" y="3460826"/>
            <a:ext cx="210651" cy="228600"/>
          </a:xfrm>
          <a:prstGeom prst="ellips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solidFill>
                <a:srgbClr val="000000"/>
              </a:solidFill>
              <a:latin typeface="Verdana" pitchFamily="34" charset="0"/>
            </a:endParaRPr>
          </a:p>
        </p:txBody>
      </p:sp>
      <p:sp>
        <p:nvSpPr>
          <p:cNvPr id="17" name="TextBox 14"/>
          <p:cNvSpPr txBox="1">
            <a:spLocks noChangeArrowheads="1"/>
          </p:cNvSpPr>
          <p:nvPr/>
        </p:nvSpPr>
        <p:spPr bwMode="auto">
          <a:xfrm>
            <a:off x="1271281" y="2337972"/>
            <a:ext cx="11430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r>
              <a:rPr lang="en-US" altLang="en-US" sz="1050" b="1" dirty="0" smtClean="0">
                <a:solidFill>
                  <a:srgbClr val="000000"/>
                </a:solidFill>
                <a:latin typeface="Arial Narrow" panose="020B0606020202030204" pitchFamily="34" charset="0"/>
              </a:rPr>
              <a:t>For active groups, HSA Enrollments are sent to HealthEquity the following business day</a:t>
            </a:r>
            <a:endParaRPr lang="en-US" altLang="en-US" sz="1050" b="1" dirty="0">
              <a:solidFill>
                <a:srgbClr val="000000"/>
              </a:solidFill>
              <a:latin typeface="Arial Narrow" panose="020B0606020202030204" pitchFamily="34" charset="0"/>
            </a:endParaRPr>
          </a:p>
        </p:txBody>
      </p:sp>
      <p:sp>
        <p:nvSpPr>
          <p:cNvPr id="18" name="TextBox 18"/>
          <p:cNvSpPr txBox="1">
            <a:spLocks noChangeArrowheads="1"/>
          </p:cNvSpPr>
          <p:nvPr/>
        </p:nvSpPr>
        <p:spPr bwMode="auto">
          <a:xfrm flipH="1">
            <a:off x="4740602" y="2560839"/>
            <a:ext cx="1184274"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r>
              <a:rPr lang="en-US" altLang="en-US" sz="1050" b="1" dirty="0" smtClean="0">
                <a:solidFill>
                  <a:srgbClr val="000000"/>
                </a:solidFill>
                <a:latin typeface="Arial Narrow" panose="020B0606020202030204" pitchFamily="34" charset="0"/>
                <a:cs typeface="Arial" panose="020B0604020202020204" pitchFamily="34" charset="0"/>
              </a:rPr>
              <a:t>Account </a:t>
            </a:r>
            <a:r>
              <a:rPr lang="en-US" altLang="en-US" sz="1050" b="1" dirty="0">
                <a:solidFill>
                  <a:prstClr val="black"/>
                </a:solidFill>
                <a:latin typeface="Arial Narrow" panose="020B0606020202030204" pitchFamily="34" charset="0"/>
              </a:rPr>
              <a:t>Contact</a:t>
            </a:r>
            <a:r>
              <a:rPr lang="en-US" altLang="en-US" sz="1050" b="1" dirty="0" smtClean="0">
                <a:solidFill>
                  <a:srgbClr val="000000"/>
                </a:solidFill>
                <a:latin typeface="Arial Narrow" panose="020B0606020202030204" pitchFamily="34" charset="0"/>
                <a:cs typeface="Arial" panose="020B0604020202020204" pitchFamily="34" charset="0"/>
              </a:rPr>
              <a:t> will receive a Welcome Email to have a Portal Orientation Call</a:t>
            </a:r>
            <a:endParaRPr lang="en-US" altLang="en-US" sz="1050" b="1" dirty="0">
              <a:solidFill>
                <a:srgbClr val="000000"/>
              </a:solidFill>
              <a:latin typeface="Arial Narrow" panose="020B0606020202030204" pitchFamily="34" charset="0"/>
              <a:cs typeface="Arial" panose="020B0604020202020204" pitchFamily="34" charset="0"/>
            </a:endParaRPr>
          </a:p>
        </p:txBody>
      </p:sp>
      <p:sp>
        <p:nvSpPr>
          <p:cNvPr id="19" name="Oval 18"/>
          <p:cNvSpPr/>
          <p:nvPr/>
        </p:nvSpPr>
        <p:spPr bwMode="auto">
          <a:xfrm>
            <a:off x="4055160" y="3423134"/>
            <a:ext cx="228600" cy="228600"/>
          </a:xfrm>
          <a:prstGeom prst="ellips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solidFill>
                <a:srgbClr val="000000"/>
              </a:solidFill>
              <a:latin typeface="Verdana" pitchFamily="34" charset="0"/>
            </a:endParaRPr>
          </a:p>
        </p:txBody>
      </p:sp>
      <p:sp>
        <p:nvSpPr>
          <p:cNvPr id="20" name="TextBox 26"/>
          <p:cNvSpPr txBox="1">
            <a:spLocks noChangeArrowheads="1"/>
          </p:cNvSpPr>
          <p:nvPr/>
        </p:nvSpPr>
        <p:spPr bwMode="auto">
          <a:xfrm>
            <a:off x="2408646" y="2952805"/>
            <a:ext cx="122491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r>
              <a:rPr lang="en-US" altLang="en-US" sz="1050" b="1" dirty="0" smtClean="0">
                <a:solidFill>
                  <a:srgbClr val="000000"/>
                </a:solidFill>
                <a:latin typeface="Arial Narrow" panose="020B0606020202030204" pitchFamily="34" charset="0"/>
              </a:rPr>
              <a:t>Members are passed through CIP *</a:t>
            </a:r>
            <a:endParaRPr lang="en-US" altLang="en-US" sz="1050" b="1" dirty="0">
              <a:solidFill>
                <a:srgbClr val="000000"/>
              </a:solidFill>
              <a:latin typeface="Arial Narrow" panose="020B0606020202030204" pitchFamily="34" charset="0"/>
            </a:endParaRPr>
          </a:p>
        </p:txBody>
      </p:sp>
      <p:sp>
        <p:nvSpPr>
          <p:cNvPr id="23" name="TextBox 13"/>
          <p:cNvSpPr txBox="1">
            <a:spLocks noChangeArrowheads="1"/>
          </p:cNvSpPr>
          <p:nvPr/>
        </p:nvSpPr>
        <p:spPr bwMode="auto">
          <a:xfrm>
            <a:off x="130898" y="2872014"/>
            <a:ext cx="117633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r>
              <a:rPr lang="en-US" altLang="en-US" sz="1050" b="1" dirty="0" smtClean="0">
                <a:solidFill>
                  <a:srgbClr val="000000"/>
                </a:solidFill>
                <a:latin typeface="Arial Narrow" panose="020B0606020202030204" pitchFamily="34" charset="0"/>
              </a:rPr>
              <a:t>HSA Enrollment is entered into the BCBS System </a:t>
            </a:r>
            <a:endParaRPr lang="en-US" altLang="en-US" sz="1050" b="1" dirty="0">
              <a:solidFill>
                <a:srgbClr val="000000"/>
              </a:solidFill>
              <a:latin typeface="Arial Narrow" panose="020B0606020202030204" pitchFamily="34" charset="0"/>
            </a:endParaRPr>
          </a:p>
        </p:txBody>
      </p:sp>
      <p:sp>
        <p:nvSpPr>
          <p:cNvPr id="24" name="Oval 23"/>
          <p:cNvSpPr/>
          <p:nvPr/>
        </p:nvSpPr>
        <p:spPr bwMode="auto">
          <a:xfrm>
            <a:off x="524404" y="3439740"/>
            <a:ext cx="228600" cy="228600"/>
          </a:xfrm>
          <a:prstGeom prst="ellips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solidFill>
                <a:srgbClr val="000000"/>
              </a:solidFill>
              <a:latin typeface="Verdana" pitchFamily="34" charset="0"/>
            </a:endParaRPr>
          </a:p>
        </p:txBody>
      </p:sp>
      <p:sp>
        <p:nvSpPr>
          <p:cNvPr id="27" name="TextBox 26"/>
          <p:cNvSpPr txBox="1"/>
          <p:nvPr/>
        </p:nvSpPr>
        <p:spPr>
          <a:xfrm>
            <a:off x="254833" y="1565720"/>
            <a:ext cx="8448846" cy="307777"/>
          </a:xfrm>
          <a:prstGeom prst="rect">
            <a:avLst/>
          </a:prstGeom>
          <a:noFill/>
        </p:spPr>
        <p:txBody>
          <a:bodyPr wrap="square">
            <a:spAutoFit/>
          </a:bodyPr>
          <a:lstStyle/>
          <a:p>
            <a:pPr>
              <a:defRPr/>
            </a:pPr>
            <a:r>
              <a:rPr lang="en-US" sz="1400" b="1" dirty="0">
                <a:solidFill>
                  <a:srgbClr val="0070C0"/>
                </a:solidFill>
                <a:latin typeface="Arial Narrow" panose="020B0606020202030204" pitchFamily="34" charset="0"/>
              </a:rPr>
              <a:t>Timeline is dependent on groups being active, enrollment processed, and responsiveness of the Account/Broker</a:t>
            </a:r>
            <a:endParaRPr lang="en-US" sz="1200" b="1" dirty="0">
              <a:solidFill>
                <a:srgbClr val="0070C0"/>
              </a:solidFill>
              <a:latin typeface="Arial Narrow" panose="020B0606020202030204" pitchFamily="34" charset="0"/>
            </a:endParaRPr>
          </a:p>
        </p:txBody>
      </p:sp>
      <p:sp>
        <p:nvSpPr>
          <p:cNvPr id="28" name="TextBox 27"/>
          <p:cNvSpPr txBox="1"/>
          <p:nvPr/>
        </p:nvSpPr>
        <p:spPr>
          <a:xfrm>
            <a:off x="3735336" y="2442555"/>
            <a:ext cx="999631" cy="900246"/>
          </a:xfrm>
          <a:prstGeom prst="rect">
            <a:avLst/>
          </a:prstGeom>
          <a:noFill/>
        </p:spPr>
        <p:txBody>
          <a:bodyPr wrap="square">
            <a:spAutoFit/>
          </a:bodyPr>
          <a:lstStyle/>
          <a:p>
            <a:pPr>
              <a:defRPr/>
            </a:pPr>
            <a:r>
              <a:rPr lang="en-US" sz="1050" b="1" dirty="0" smtClean="0">
                <a:solidFill>
                  <a:prstClr val="black"/>
                </a:solidFill>
                <a:latin typeface="Arial Narrow" panose="020B0606020202030204" pitchFamily="34" charset="0"/>
              </a:rPr>
              <a:t>If member passes CIP a Welcome Kit and Debit Card will be issued </a:t>
            </a:r>
            <a:endParaRPr lang="en-US" sz="1050" b="1" dirty="0">
              <a:solidFill>
                <a:prstClr val="black"/>
              </a:solidFill>
              <a:latin typeface="Arial Narrow" panose="020B0606020202030204" pitchFamily="34" charset="0"/>
            </a:endParaRPr>
          </a:p>
        </p:txBody>
      </p:sp>
      <p:sp>
        <p:nvSpPr>
          <p:cNvPr id="34" name="TextBox 33"/>
          <p:cNvSpPr txBox="1"/>
          <p:nvPr/>
        </p:nvSpPr>
        <p:spPr>
          <a:xfrm>
            <a:off x="6859555" y="2676094"/>
            <a:ext cx="819126" cy="900246"/>
          </a:xfrm>
          <a:prstGeom prst="rect">
            <a:avLst/>
          </a:prstGeom>
          <a:noFill/>
        </p:spPr>
        <p:txBody>
          <a:bodyPr wrap="square">
            <a:spAutoFit/>
          </a:bodyPr>
          <a:lstStyle/>
          <a:p>
            <a:pPr>
              <a:defRPr/>
            </a:pPr>
            <a:r>
              <a:rPr lang="en-US" sz="1050" b="1" dirty="0" smtClean="0">
                <a:solidFill>
                  <a:prstClr val="black"/>
                </a:solidFill>
                <a:latin typeface="Arial Narrow" panose="020B0606020202030204" pitchFamily="34" charset="0"/>
              </a:rPr>
              <a:t>HSA accounts are eligible for funding</a:t>
            </a:r>
          </a:p>
          <a:p>
            <a:pPr>
              <a:defRPr/>
            </a:pPr>
            <a:endParaRPr lang="en-US" sz="1050" b="1" dirty="0">
              <a:solidFill>
                <a:prstClr val="black"/>
              </a:solidFill>
            </a:endParaRPr>
          </a:p>
        </p:txBody>
      </p:sp>
      <p:sp>
        <p:nvSpPr>
          <p:cNvPr id="46" name="Oval 45"/>
          <p:cNvSpPr/>
          <p:nvPr/>
        </p:nvSpPr>
        <p:spPr bwMode="auto">
          <a:xfrm>
            <a:off x="8130084" y="3423134"/>
            <a:ext cx="228600" cy="228600"/>
          </a:xfrm>
          <a:prstGeom prst="ellips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solidFill>
                <a:srgbClr val="000000"/>
              </a:solidFill>
              <a:latin typeface="Verdana" pitchFamily="34" charset="0"/>
            </a:endParaRPr>
          </a:p>
        </p:txBody>
      </p:sp>
      <p:sp>
        <p:nvSpPr>
          <p:cNvPr id="47" name="TextBox 46"/>
          <p:cNvSpPr txBox="1"/>
          <p:nvPr/>
        </p:nvSpPr>
        <p:spPr>
          <a:xfrm flipH="1">
            <a:off x="6001301" y="2793219"/>
            <a:ext cx="733597" cy="577081"/>
          </a:xfrm>
          <a:prstGeom prst="rect">
            <a:avLst/>
          </a:prstGeom>
          <a:noFill/>
        </p:spPr>
        <p:txBody>
          <a:bodyPr wrap="square" rtlCol="0">
            <a:spAutoFit/>
          </a:bodyPr>
          <a:lstStyle/>
          <a:p>
            <a:r>
              <a:rPr lang="en-US" sz="1050" b="1" dirty="0">
                <a:solidFill>
                  <a:prstClr val="black"/>
                </a:solidFill>
                <a:latin typeface="Arial Narrow" panose="020B0606020202030204" pitchFamily="34" charset="0"/>
              </a:rPr>
              <a:t>Employer</a:t>
            </a:r>
            <a:r>
              <a:rPr lang="en-US" sz="1050" b="1" dirty="0">
                <a:solidFill>
                  <a:prstClr val="black"/>
                </a:solidFill>
              </a:rPr>
              <a:t> </a:t>
            </a:r>
            <a:r>
              <a:rPr lang="en-US" sz="1050" b="1" dirty="0" smtClean="0">
                <a:solidFill>
                  <a:prstClr val="black"/>
                </a:solidFill>
              </a:rPr>
              <a:t>Portal </a:t>
            </a:r>
            <a:r>
              <a:rPr lang="en-US" sz="1050" b="1" dirty="0">
                <a:solidFill>
                  <a:prstClr val="black"/>
                </a:solidFill>
              </a:rPr>
              <a:t>O</a:t>
            </a:r>
            <a:r>
              <a:rPr lang="en-US" sz="1050" b="1" dirty="0" smtClean="0">
                <a:solidFill>
                  <a:prstClr val="black"/>
                </a:solidFill>
              </a:rPr>
              <a:t>verview</a:t>
            </a:r>
            <a:endParaRPr lang="en-US" sz="1050" b="1" dirty="0">
              <a:solidFill>
                <a:prstClr val="black"/>
              </a:solidFill>
            </a:endParaRPr>
          </a:p>
        </p:txBody>
      </p:sp>
      <p:sp>
        <p:nvSpPr>
          <p:cNvPr id="50" name="TextBox 49"/>
          <p:cNvSpPr txBox="1"/>
          <p:nvPr/>
        </p:nvSpPr>
        <p:spPr>
          <a:xfrm flipH="1">
            <a:off x="7722899" y="2061484"/>
            <a:ext cx="1181318" cy="1223412"/>
          </a:xfrm>
          <a:prstGeom prst="rect">
            <a:avLst/>
          </a:prstGeom>
          <a:noFill/>
        </p:spPr>
        <p:txBody>
          <a:bodyPr wrap="square" rtlCol="0">
            <a:spAutoFit/>
          </a:bodyPr>
          <a:lstStyle/>
          <a:p>
            <a:r>
              <a:rPr lang="en-US" sz="1050" b="1" dirty="0" smtClean="0">
                <a:solidFill>
                  <a:prstClr val="black"/>
                </a:solidFill>
                <a:latin typeface="Arial Narrow" panose="020B0606020202030204" pitchFamily="34" charset="0"/>
              </a:rPr>
              <a:t>Payments can now be generated from the HSA accounts</a:t>
            </a:r>
          </a:p>
          <a:p>
            <a:endParaRPr lang="en-US" sz="1050" b="1" dirty="0">
              <a:solidFill>
                <a:prstClr val="black"/>
              </a:solidFill>
              <a:latin typeface="Arial Narrow" panose="020B0606020202030204" pitchFamily="34" charset="0"/>
            </a:endParaRPr>
          </a:p>
          <a:p>
            <a:r>
              <a:rPr lang="en-US" sz="1050" b="1" dirty="0" smtClean="0">
                <a:solidFill>
                  <a:prstClr val="black"/>
                </a:solidFill>
                <a:latin typeface="Arial Narrow" panose="020B0606020202030204" pitchFamily="34" charset="0"/>
              </a:rPr>
              <a:t>HSA balance </a:t>
            </a:r>
            <a:r>
              <a:rPr lang="en-US" sz="1050" b="1" dirty="0">
                <a:solidFill>
                  <a:prstClr val="black"/>
                </a:solidFill>
                <a:latin typeface="Arial Narrow" panose="020B0606020202030204" pitchFamily="34" charset="0"/>
              </a:rPr>
              <a:t>t</a:t>
            </a:r>
            <a:r>
              <a:rPr lang="en-US" sz="1050" b="1" dirty="0" smtClean="0">
                <a:solidFill>
                  <a:prstClr val="black"/>
                </a:solidFill>
                <a:latin typeface="Arial Narrow" panose="020B0606020202030204" pitchFamily="34" charset="0"/>
              </a:rPr>
              <a:t>ransfers may be initiated</a:t>
            </a:r>
            <a:endParaRPr lang="en-US" sz="1050" b="1" dirty="0">
              <a:solidFill>
                <a:prstClr val="black"/>
              </a:solidFill>
            </a:endParaRPr>
          </a:p>
        </p:txBody>
      </p:sp>
      <p:sp>
        <p:nvSpPr>
          <p:cNvPr id="51" name="TextBox 50"/>
          <p:cNvSpPr txBox="1"/>
          <p:nvPr/>
        </p:nvSpPr>
        <p:spPr>
          <a:xfrm flipH="1">
            <a:off x="6573844" y="4294666"/>
            <a:ext cx="1474851" cy="253916"/>
          </a:xfrm>
          <a:prstGeom prst="rect">
            <a:avLst/>
          </a:prstGeom>
          <a:noFill/>
        </p:spPr>
        <p:txBody>
          <a:bodyPr wrap="square" rtlCol="0">
            <a:spAutoFit/>
          </a:bodyPr>
          <a:lstStyle/>
          <a:p>
            <a:r>
              <a:rPr lang="en-US" sz="1050" b="1" dirty="0" smtClean="0">
                <a:solidFill>
                  <a:prstClr val="black"/>
                </a:solidFill>
              </a:rPr>
              <a:t>Effective Date of HSAs</a:t>
            </a:r>
            <a:endParaRPr lang="en-US" sz="1050" b="1" dirty="0">
              <a:solidFill>
                <a:prstClr val="black"/>
              </a:solidFill>
            </a:endParaRPr>
          </a:p>
        </p:txBody>
      </p:sp>
      <p:sp>
        <p:nvSpPr>
          <p:cNvPr id="52" name="Down Arrow 52"/>
          <p:cNvSpPr>
            <a:spLocks noChangeArrowheads="1"/>
          </p:cNvSpPr>
          <p:nvPr/>
        </p:nvSpPr>
        <p:spPr bwMode="auto">
          <a:xfrm flipH="1">
            <a:off x="7041394" y="3795869"/>
            <a:ext cx="269875" cy="381000"/>
          </a:xfrm>
          <a:prstGeom prst="downArrow">
            <a:avLst>
              <a:gd name="adj1" fmla="val 50000"/>
              <a:gd name="adj2" fmla="val 49882"/>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solidFill>
                <a:prstClr val="black"/>
              </a:solidFill>
            </a:endParaRPr>
          </a:p>
        </p:txBody>
      </p:sp>
      <p:sp>
        <p:nvSpPr>
          <p:cNvPr id="53" name="Down Arrow 52"/>
          <p:cNvSpPr>
            <a:spLocks noChangeArrowheads="1"/>
          </p:cNvSpPr>
          <p:nvPr/>
        </p:nvSpPr>
        <p:spPr bwMode="auto">
          <a:xfrm flipH="1">
            <a:off x="503766" y="3799016"/>
            <a:ext cx="269875" cy="381000"/>
          </a:xfrm>
          <a:prstGeom prst="downArrow">
            <a:avLst>
              <a:gd name="adj1" fmla="val 50000"/>
              <a:gd name="adj2" fmla="val 49882"/>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solidFill>
                <a:prstClr val="black"/>
              </a:solidFill>
            </a:endParaRPr>
          </a:p>
        </p:txBody>
      </p:sp>
      <p:sp>
        <p:nvSpPr>
          <p:cNvPr id="54" name="TextBox 53"/>
          <p:cNvSpPr txBox="1"/>
          <p:nvPr/>
        </p:nvSpPr>
        <p:spPr>
          <a:xfrm flipH="1">
            <a:off x="36213" y="4155834"/>
            <a:ext cx="1792585" cy="577081"/>
          </a:xfrm>
          <a:prstGeom prst="rect">
            <a:avLst/>
          </a:prstGeom>
          <a:noFill/>
        </p:spPr>
        <p:txBody>
          <a:bodyPr wrap="square" rtlCol="0">
            <a:spAutoFit/>
          </a:bodyPr>
          <a:lstStyle/>
          <a:p>
            <a:r>
              <a:rPr lang="en-US" sz="1050" b="1" dirty="0" smtClean="0">
                <a:solidFill>
                  <a:prstClr val="black"/>
                </a:solidFill>
              </a:rPr>
              <a:t>30 days prior to guarantee debit cards by effective date</a:t>
            </a:r>
          </a:p>
          <a:p>
            <a:endParaRPr lang="en-US" sz="1050" b="1" dirty="0">
              <a:solidFill>
                <a:prstClr val="black"/>
              </a:solidFill>
            </a:endParaRPr>
          </a:p>
        </p:txBody>
      </p:sp>
      <p:sp>
        <p:nvSpPr>
          <p:cNvPr id="55" name="TextBox 54"/>
          <p:cNvSpPr txBox="1"/>
          <p:nvPr/>
        </p:nvSpPr>
        <p:spPr>
          <a:xfrm flipH="1">
            <a:off x="3099816" y="4281426"/>
            <a:ext cx="2468880" cy="415498"/>
          </a:xfrm>
          <a:prstGeom prst="rect">
            <a:avLst/>
          </a:prstGeom>
          <a:noFill/>
        </p:spPr>
        <p:txBody>
          <a:bodyPr wrap="square" rtlCol="0">
            <a:spAutoFit/>
          </a:bodyPr>
          <a:lstStyle/>
          <a:p>
            <a:r>
              <a:rPr lang="en-US" sz="1050" b="1" dirty="0" smtClean="0">
                <a:solidFill>
                  <a:prstClr val="black"/>
                </a:solidFill>
              </a:rPr>
              <a:t>HSA Debit Cards are mailed 7 days after enrollment is processed at HealthEquity</a:t>
            </a:r>
            <a:endParaRPr lang="en-US" sz="1050" b="1" dirty="0">
              <a:solidFill>
                <a:prstClr val="black"/>
              </a:solidFill>
            </a:endParaRPr>
          </a:p>
        </p:txBody>
      </p:sp>
      <p:sp>
        <p:nvSpPr>
          <p:cNvPr id="56" name="Down Arrow 52"/>
          <p:cNvSpPr>
            <a:spLocks noChangeArrowheads="1"/>
          </p:cNvSpPr>
          <p:nvPr/>
        </p:nvSpPr>
        <p:spPr bwMode="auto">
          <a:xfrm flipH="1">
            <a:off x="4055160" y="3766034"/>
            <a:ext cx="269875" cy="515391"/>
          </a:xfrm>
          <a:prstGeom prst="downArrow">
            <a:avLst>
              <a:gd name="adj1" fmla="val 50000"/>
              <a:gd name="adj2" fmla="val 49882"/>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solidFill>
                <a:prstClr val="black"/>
              </a:solidFill>
            </a:endParaRPr>
          </a:p>
        </p:txBody>
      </p:sp>
    </p:spTree>
    <p:extLst>
      <p:ext uri="{BB962C8B-B14F-4D97-AF65-F5344CB8AC3E}">
        <p14:creationId xmlns:p14="http://schemas.microsoft.com/office/powerpoint/2010/main" val="3534722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2313</TotalTime>
  <Words>2835</Words>
  <Application>Microsoft Office PowerPoint</Application>
  <PresentationFormat>On-screen Show (4:3)</PresentationFormat>
  <Paragraphs>514</Paragraphs>
  <Slides>22</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MS PGothic</vt:lpstr>
      <vt:lpstr>MS PGothic</vt:lpstr>
      <vt:lpstr>Arial</vt:lpstr>
      <vt:lpstr>Arial Narrow</vt:lpstr>
      <vt:lpstr>Calibri</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**CIF** Covered in Full</vt:lpstr>
      <vt:lpstr> **CIF Covered in Full</vt:lpstr>
      <vt:lpstr>Medical Plan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Langrand and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Maite Rios</dc:creator>
  <cp:lastModifiedBy>Carol Cormier</cp:lastModifiedBy>
  <cp:revision>174</cp:revision>
  <cp:lastPrinted>2017-12-14T16:45:17Z</cp:lastPrinted>
  <dcterms:created xsi:type="dcterms:W3CDTF">2015-10-29T15:26:43Z</dcterms:created>
  <dcterms:modified xsi:type="dcterms:W3CDTF">2017-12-14T16:48:32Z</dcterms:modified>
</cp:coreProperties>
</file>